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66" r:id="rId5"/>
    <p:sldId id="268" r:id="rId6"/>
    <p:sldId id="260" r:id="rId7"/>
    <p:sldId id="269" r:id="rId8"/>
    <p:sldId id="270" r:id="rId9"/>
    <p:sldId id="271" r:id="rId10"/>
    <p:sldId id="261" r:id="rId11"/>
    <p:sldId id="272" r:id="rId12"/>
    <p:sldId id="262" r:id="rId13"/>
    <p:sldId id="263" r:id="rId14"/>
    <p:sldId id="264" r:id="rId15"/>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EB227-5C81-46C3-843D-ABAC2E25E23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AB186D2-C64C-47F6-8F7B-AF69340C077E}">
      <dgm:prSet/>
      <dgm:spPr/>
      <dgm:t>
        <a:bodyPr/>
        <a:lstStyle/>
        <a:p>
          <a:r>
            <a:rPr lang="en-US" dirty="0" err="1"/>
            <a:t>i</a:t>
          </a:r>
          <a:r>
            <a:rPr lang="en-US" dirty="0"/>
            <a:t>. Introduction/ Background</a:t>
          </a:r>
        </a:p>
      </dgm:t>
    </dgm:pt>
    <dgm:pt modelId="{40BCC308-8A88-49D6-B916-C379770A5D25}" type="parTrans" cxnId="{58BECAA3-728C-424D-9C7F-1044E9C85BB7}">
      <dgm:prSet/>
      <dgm:spPr/>
      <dgm:t>
        <a:bodyPr/>
        <a:lstStyle/>
        <a:p>
          <a:endParaRPr lang="en-US"/>
        </a:p>
      </dgm:t>
    </dgm:pt>
    <dgm:pt modelId="{EF2A875E-74C9-4651-A82E-9F9C6827A5B1}" type="sibTrans" cxnId="{58BECAA3-728C-424D-9C7F-1044E9C85BB7}">
      <dgm:prSet/>
      <dgm:spPr/>
      <dgm:t>
        <a:bodyPr/>
        <a:lstStyle/>
        <a:p>
          <a:endParaRPr lang="en-US"/>
        </a:p>
      </dgm:t>
    </dgm:pt>
    <dgm:pt modelId="{E1811D4B-825A-47BA-BEF6-F92A3588A70D}">
      <dgm:prSet/>
      <dgm:spPr/>
      <dgm:t>
        <a:bodyPr/>
        <a:lstStyle/>
        <a:p>
          <a:r>
            <a:rPr lang="en-US" dirty="0"/>
            <a:t>ii. Objective/s</a:t>
          </a:r>
        </a:p>
      </dgm:t>
    </dgm:pt>
    <dgm:pt modelId="{1B4B39F8-C5BE-40C0-B8CE-539988E7CEC7}" type="parTrans" cxnId="{D430C688-B6FB-4587-87E6-F6138D29B3EC}">
      <dgm:prSet/>
      <dgm:spPr/>
      <dgm:t>
        <a:bodyPr/>
        <a:lstStyle/>
        <a:p>
          <a:endParaRPr lang="en-US"/>
        </a:p>
      </dgm:t>
    </dgm:pt>
    <dgm:pt modelId="{64F9D432-7FAF-4B9C-B35C-781CA0691923}" type="sibTrans" cxnId="{D430C688-B6FB-4587-87E6-F6138D29B3EC}">
      <dgm:prSet/>
      <dgm:spPr/>
      <dgm:t>
        <a:bodyPr/>
        <a:lstStyle/>
        <a:p>
          <a:endParaRPr lang="en-US"/>
        </a:p>
      </dgm:t>
    </dgm:pt>
    <dgm:pt modelId="{E2C0164D-1D0E-4A23-8EDF-86FA76A14207}">
      <dgm:prSet/>
      <dgm:spPr/>
      <dgm:t>
        <a:bodyPr/>
        <a:lstStyle/>
        <a:p>
          <a:r>
            <a:rPr lang="en-US" dirty="0"/>
            <a:t>iii. Methodology  (Flow chart) including statistical analysis</a:t>
          </a:r>
        </a:p>
      </dgm:t>
    </dgm:pt>
    <dgm:pt modelId="{79F0EEAA-766F-41B3-BDA8-E9845F12645E}" type="parTrans" cxnId="{E92C34CA-9A00-4792-A11A-F6566113F49C}">
      <dgm:prSet/>
      <dgm:spPr/>
      <dgm:t>
        <a:bodyPr/>
        <a:lstStyle/>
        <a:p>
          <a:endParaRPr lang="en-US"/>
        </a:p>
      </dgm:t>
    </dgm:pt>
    <dgm:pt modelId="{89B91E6D-28ED-4E7C-9D6B-43200DA14674}" type="sibTrans" cxnId="{E92C34CA-9A00-4792-A11A-F6566113F49C}">
      <dgm:prSet/>
      <dgm:spPr/>
      <dgm:t>
        <a:bodyPr/>
        <a:lstStyle/>
        <a:p>
          <a:endParaRPr lang="en-US"/>
        </a:p>
      </dgm:t>
    </dgm:pt>
    <dgm:pt modelId="{289B9B95-643B-41BD-8877-4A3343E13120}">
      <dgm:prSet/>
      <dgm:spPr/>
      <dgm:t>
        <a:bodyPr/>
        <a:lstStyle/>
        <a:p>
          <a:r>
            <a:rPr lang="en-US"/>
            <a:t>iv. Experimental Results and Discussion</a:t>
          </a:r>
        </a:p>
      </dgm:t>
    </dgm:pt>
    <dgm:pt modelId="{949A2331-F951-4C81-B405-A65E74CBBE36}" type="parTrans" cxnId="{0D113117-1C02-4AD6-9697-54EBA5834DD1}">
      <dgm:prSet/>
      <dgm:spPr/>
      <dgm:t>
        <a:bodyPr/>
        <a:lstStyle/>
        <a:p>
          <a:endParaRPr lang="en-US"/>
        </a:p>
      </dgm:t>
    </dgm:pt>
    <dgm:pt modelId="{F7BADC01-8A19-498B-A85C-93053C8CB6B1}" type="sibTrans" cxnId="{0D113117-1C02-4AD6-9697-54EBA5834DD1}">
      <dgm:prSet/>
      <dgm:spPr/>
      <dgm:t>
        <a:bodyPr/>
        <a:lstStyle/>
        <a:p>
          <a:endParaRPr lang="en-US"/>
        </a:p>
      </dgm:t>
    </dgm:pt>
    <dgm:pt modelId="{1276BFA0-658F-44C3-8828-2175F5F4D846}">
      <dgm:prSet/>
      <dgm:spPr/>
      <dgm:t>
        <a:bodyPr/>
        <a:lstStyle/>
        <a:p>
          <a:r>
            <a:rPr lang="en-US"/>
            <a:t>v. Conclusion</a:t>
          </a:r>
        </a:p>
      </dgm:t>
    </dgm:pt>
    <dgm:pt modelId="{EEC0517F-CE49-4953-9788-FD317852B14D}" type="parTrans" cxnId="{66DF9F2F-896D-496A-9893-8F5B2A03E969}">
      <dgm:prSet/>
      <dgm:spPr/>
      <dgm:t>
        <a:bodyPr/>
        <a:lstStyle/>
        <a:p>
          <a:endParaRPr lang="en-US"/>
        </a:p>
      </dgm:t>
    </dgm:pt>
    <dgm:pt modelId="{F1A9936E-60A5-46DA-9E55-8CDBCB735E5D}" type="sibTrans" cxnId="{66DF9F2F-896D-496A-9893-8F5B2A03E969}">
      <dgm:prSet/>
      <dgm:spPr/>
      <dgm:t>
        <a:bodyPr/>
        <a:lstStyle/>
        <a:p>
          <a:endParaRPr lang="en-US"/>
        </a:p>
      </dgm:t>
    </dgm:pt>
    <dgm:pt modelId="{6D2FB658-777B-4552-A785-7E7D63B5B0D6}">
      <dgm:prSet/>
      <dgm:spPr/>
      <dgm:t>
        <a:bodyPr/>
        <a:lstStyle/>
        <a:p>
          <a:r>
            <a:rPr lang="en-IN"/>
            <a:t>vi. References (Must be in a given format)</a:t>
          </a:r>
          <a:endParaRPr lang="en-US"/>
        </a:p>
      </dgm:t>
    </dgm:pt>
    <dgm:pt modelId="{38052B88-80AD-4909-ADA4-F7CDA662B5AA}" type="parTrans" cxnId="{5AB4E47D-4C6D-4125-9749-F4C807B1EEA6}">
      <dgm:prSet/>
      <dgm:spPr/>
      <dgm:t>
        <a:bodyPr/>
        <a:lstStyle/>
        <a:p>
          <a:endParaRPr lang="en-US"/>
        </a:p>
      </dgm:t>
    </dgm:pt>
    <dgm:pt modelId="{71C01297-2F4A-4365-A088-29914FAD0C87}" type="sibTrans" cxnId="{5AB4E47D-4C6D-4125-9749-F4C807B1EEA6}">
      <dgm:prSet/>
      <dgm:spPr/>
      <dgm:t>
        <a:bodyPr/>
        <a:lstStyle/>
        <a:p>
          <a:endParaRPr lang="en-US"/>
        </a:p>
      </dgm:t>
    </dgm:pt>
    <dgm:pt modelId="{F128DB8B-3387-45CD-82FB-9941F48420A2}" type="pres">
      <dgm:prSet presAssocID="{960EB227-5C81-46C3-843D-ABAC2E25E23C}" presName="linear" presStyleCnt="0">
        <dgm:presLayoutVars>
          <dgm:animLvl val="lvl"/>
          <dgm:resizeHandles val="exact"/>
        </dgm:presLayoutVars>
      </dgm:prSet>
      <dgm:spPr/>
    </dgm:pt>
    <dgm:pt modelId="{418932AE-03CD-4B9D-8152-D0F3EF0C038A}" type="pres">
      <dgm:prSet presAssocID="{1AB186D2-C64C-47F6-8F7B-AF69340C077E}" presName="parentText" presStyleLbl="node1" presStyleIdx="0" presStyleCnt="6">
        <dgm:presLayoutVars>
          <dgm:chMax val="0"/>
          <dgm:bulletEnabled val="1"/>
        </dgm:presLayoutVars>
      </dgm:prSet>
      <dgm:spPr/>
    </dgm:pt>
    <dgm:pt modelId="{BE36F698-56D0-42FF-9EC9-CDE79430C5B9}" type="pres">
      <dgm:prSet presAssocID="{EF2A875E-74C9-4651-A82E-9F9C6827A5B1}" presName="spacer" presStyleCnt="0"/>
      <dgm:spPr/>
    </dgm:pt>
    <dgm:pt modelId="{21DD2591-76AA-4ED2-A412-D3B8D302579E}" type="pres">
      <dgm:prSet presAssocID="{E1811D4B-825A-47BA-BEF6-F92A3588A70D}" presName="parentText" presStyleLbl="node1" presStyleIdx="1" presStyleCnt="6">
        <dgm:presLayoutVars>
          <dgm:chMax val="0"/>
          <dgm:bulletEnabled val="1"/>
        </dgm:presLayoutVars>
      </dgm:prSet>
      <dgm:spPr/>
    </dgm:pt>
    <dgm:pt modelId="{2FE7466D-362F-4408-9030-E5BE616EE84C}" type="pres">
      <dgm:prSet presAssocID="{64F9D432-7FAF-4B9C-B35C-781CA0691923}" presName="spacer" presStyleCnt="0"/>
      <dgm:spPr/>
    </dgm:pt>
    <dgm:pt modelId="{340CA656-FD44-453D-B9A0-63B12C8BED60}" type="pres">
      <dgm:prSet presAssocID="{E2C0164D-1D0E-4A23-8EDF-86FA76A14207}" presName="parentText" presStyleLbl="node1" presStyleIdx="2" presStyleCnt="6">
        <dgm:presLayoutVars>
          <dgm:chMax val="0"/>
          <dgm:bulletEnabled val="1"/>
        </dgm:presLayoutVars>
      </dgm:prSet>
      <dgm:spPr/>
    </dgm:pt>
    <dgm:pt modelId="{EBDFF9C4-75D8-4457-B505-7DDE28F7A864}" type="pres">
      <dgm:prSet presAssocID="{89B91E6D-28ED-4E7C-9D6B-43200DA14674}" presName="spacer" presStyleCnt="0"/>
      <dgm:spPr/>
    </dgm:pt>
    <dgm:pt modelId="{34920552-724B-43D8-ABD4-50B7AC4D6112}" type="pres">
      <dgm:prSet presAssocID="{289B9B95-643B-41BD-8877-4A3343E13120}" presName="parentText" presStyleLbl="node1" presStyleIdx="3" presStyleCnt="6">
        <dgm:presLayoutVars>
          <dgm:chMax val="0"/>
          <dgm:bulletEnabled val="1"/>
        </dgm:presLayoutVars>
      </dgm:prSet>
      <dgm:spPr/>
    </dgm:pt>
    <dgm:pt modelId="{5A6782BF-C586-4C24-9AEC-B0C2D0C556CE}" type="pres">
      <dgm:prSet presAssocID="{F7BADC01-8A19-498B-A85C-93053C8CB6B1}" presName="spacer" presStyleCnt="0"/>
      <dgm:spPr/>
    </dgm:pt>
    <dgm:pt modelId="{56C0B3CD-A2E3-45DE-B5D7-3DDAA8F18EC9}" type="pres">
      <dgm:prSet presAssocID="{1276BFA0-658F-44C3-8828-2175F5F4D846}" presName="parentText" presStyleLbl="node1" presStyleIdx="4" presStyleCnt="6">
        <dgm:presLayoutVars>
          <dgm:chMax val="0"/>
          <dgm:bulletEnabled val="1"/>
        </dgm:presLayoutVars>
      </dgm:prSet>
      <dgm:spPr/>
    </dgm:pt>
    <dgm:pt modelId="{D822905D-55E4-46D8-A448-50A143C88DA5}" type="pres">
      <dgm:prSet presAssocID="{F1A9936E-60A5-46DA-9E55-8CDBCB735E5D}" presName="spacer" presStyleCnt="0"/>
      <dgm:spPr/>
    </dgm:pt>
    <dgm:pt modelId="{72B236CC-1436-4B74-BB85-FF431790D166}" type="pres">
      <dgm:prSet presAssocID="{6D2FB658-777B-4552-A785-7E7D63B5B0D6}" presName="parentText" presStyleLbl="node1" presStyleIdx="5" presStyleCnt="6">
        <dgm:presLayoutVars>
          <dgm:chMax val="0"/>
          <dgm:bulletEnabled val="1"/>
        </dgm:presLayoutVars>
      </dgm:prSet>
      <dgm:spPr/>
    </dgm:pt>
  </dgm:ptLst>
  <dgm:cxnLst>
    <dgm:cxn modelId="{B06D7C05-28F5-4545-84F6-5D97671679BC}" type="presOf" srcId="{E2C0164D-1D0E-4A23-8EDF-86FA76A14207}" destId="{340CA656-FD44-453D-B9A0-63B12C8BED60}" srcOrd="0" destOrd="0" presId="urn:microsoft.com/office/officeart/2005/8/layout/vList2"/>
    <dgm:cxn modelId="{0D113117-1C02-4AD6-9697-54EBA5834DD1}" srcId="{960EB227-5C81-46C3-843D-ABAC2E25E23C}" destId="{289B9B95-643B-41BD-8877-4A3343E13120}" srcOrd="3" destOrd="0" parTransId="{949A2331-F951-4C81-B405-A65E74CBBE36}" sibTransId="{F7BADC01-8A19-498B-A85C-93053C8CB6B1}"/>
    <dgm:cxn modelId="{7292C62A-CA7F-42AD-A391-83FBE71620DF}" type="presOf" srcId="{6D2FB658-777B-4552-A785-7E7D63B5B0D6}" destId="{72B236CC-1436-4B74-BB85-FF431790D166}" srcOrd="0" destOrd="0" presId="urn:microsoft.com/office/officeart/2005/8/layout/vList2"/>
    <dgm:cxn modelId="{66DF9F2F-896D-496A-9893-8F5B2A03E969}" srcId="{960EB227-5C81-46C3-843D-ABAC2E25E23C}" destId="{1276BFA0-658F-44C3-8828-2175F5F4D846}" srcOrd="4" destOrd="0" parTransId="{EEC0517F-CE49-4953-9788-FD317852B14D}" sibTransId="{F1A9936E-60A5-46DA-9E55-8CDBCB735E5D}"/>
    <dgm:cxn modelId="{CD03B13C-6A4A-44F4-9D68-B215AB5BB87D}" type="presOf" srcId="{289B9B95-643B-41BD-8877-4A3343E13120}" destId="{34920552-724B-43D8-ABD4-50B7AC4D6112}" srcOrd="0" destOrd="0" presId="urn:microsoft.com/office/officeart/2005/8/layout/vList2"/>
    <dgm:cxn modelId="{7EC53B68-71C6-44A1-8474-E80F4197446E}" type="presOf" srcId="{E1811D4B-825A-47BA-BEF6-F92A3588A70D}" destId="{21DD2591-76AA-4ED2-A412-D3B8D302579E}" srcOrd="0" destOrd="0" presId="urn:microsoft.com/office/officeart/2005/8/layout/vList2"/>
    <dgm:cxn modelId="{1432DA51-450D-47C4-BCDD-CBF9DBDA33DC}" type="presOf" srcId="{1AB186D2-C64C-47F6-8F7B-AF69340C077E}" destId="{418932AE-03CD-4B9D-8152-D0F3EF0C038A}" srcOrd="0" destOrd="0" presId="urn:microsoft.com/office/officeart/2005/8/layout/vList2"/>
    <dgm:cxn modelId="{5AB4E47D-4C6D-4125-9749-F4C807B1EEA6}" srcId="{960EB227-5C81-46C3-843D-ABAC2E25E23C}" destId="{6D2FB658-777B-4552-A785-7E7D63B5B0D6}" srcOrd="5" destOrd="0" parTransId="{38052B88-80AD-4909-ADA4-F7CDA662B5AA}" sibTransId="{71C01297-2F4A-4365-A088-29914FAD0C87}"/>
    <dgm:cxn modelId="{D430C688-B6FB-4587-87E6-F6138D29B3EC}" srcId="{960EB227-5C81-46C3-843D-ABAC2E25E23C}" destId="{E1811D4B-825A-47BA-BEF6-F92A3588A70D}" srcOrd="1" destOrd="0" parTransId="{1B4B39F8-C5BE-40C0-B8CE-539988E7CEC7}" sibTransId="{64F9D432-7FAF-4B9C-B35C-781CA0691923}"/>
    <dgm:cxn modelId="{58BECAA3-728C-424D-9C7F-1044E9C85BB7}" srcId="{960EB227-5C81-46C3-843D-ABAC2E25E23C}" destId="{1AB186D2-C64C-47F6-8F7B-AF69340C077E}" srcOrd="0" destOrd="0" parTransId="{40BCC308-8A88-49D6-B916-C379770A5D25}" sibTransId="{EF2A875E-74C9-4651-A82E-9F9C6827A5B1}"/>
    <dgm:cxn modelId="{E92C34CA-9A00-4792-A11A-F6566113F49C}" srcId="{960EB227-5C81-46C3-843D-ABAC2E25E23C}" destId="{E2C0164D-1D0E-4A23-8EDF-86FA76A14207}" srcOrd="2" destOrd="0" parTransId="{79F0EEAA-766F-41B3-BDA8-E9845F12645E}" sibTransId="{89B91E6D-28ED-4E7C-9D6B-43200DA14674}"/>
    <dgm:cxn modelId="{01F254E4-16C4-4330-B015-D27F5810EB7C}" type="presOf" srcId="{1276BFA0-658F-44C3-8828-2175F5F4D846}" destId="{56C0B3CD-A2E3-45DE-B5D7-3DDAA8F18EC9}" srcOrd="0" destOrd="0" presId="urn:microsoft.com/office/officeart/2005/8/layout/vList2"/>
    <dgm:cxn modelId="{E93C76FA-93A3-4657-B638-15158FA09466}" type="presOf" srcId="{960EB227-5C81-46C3-843D-ABAC2E25E23C}" destId="{F128DB8B-3387-45CD-82FB-9941F48420A2}" srcOrd="0" destOrd="0" presId="urn:microsoft.com/office/officeart/2005/8/layout/vList2"/>
    <dgm:cxn modelId="{28AC907D-E358-40F5-A358-3D21F91DBE13}" type="presParOf" srcId="{F128DB8B-3387-45CD-82FB-9941F48420A2}" destId="{418932AE-03CD-4B9D-8152-D0F3EF0C038A}" srcOrd="0" destOrd="0" presId="urn:microsoft.com/office/officeart/2005/8/layout/vList2"/>
    <dgm:cxn modelId="{431FBB5B-3412-49D5-8F16-17B06DA9FE47}" type="presParOf" srcId="{F128DB8B-3387-45CD-82FB-9941F48420A2}" destId="{BE36F698-56D0-42FF-9EC9-CDE79430C5B9}" srcOrd="1" destOrd="0" presId="urn:microsoft.com/office/officeart/2005/8/layout/vList2"/>
    <dgm:cxn modelId="{02643E6D-4349-4370-98DA-1BBD674A859A}" type="presParOf" srcId="{F128DB8B-3387-45CD-82FB-9941F48420A2}" destId="{21DD2591-76AA-4ED2-A412-D3B8D302579E}" srcOrd="2" destOrd="0" presId="urn:microsoft.com/office/officeart/2005/8/layout/vList2"/>
    <dgm:cxn modelId="{D18376AE-06D0-43C5-80B5-781F7579B100}" type="presParOf" srcId="{F128DB8B-3387-45CD-82FB-9941F48420A2}" destId="{2FE7466D-362F-4408-9030-E5BE616EE84C}" srcOrd="3" destOrd="0" presId="urn:microsoft.com/office/officeart/2005/8/layout/vList2"/>
    <dgm:cxn modelId="{110FF575-F563-442C-B870-F3F2ABB92F0F}" type="presParOf" srcId="{F128DB8B-3387-45CD-82FB-9941F48420A2}" destId="{340CA656-FD44-453D-B9A0-63B12C8BED60}" srcOrd="4" destOrd="0" presId="urn:microsoft.com/office/officeart/2005/8/layout/vList2"/>
    <dgm:cxn modelId="{DC1CCAAD-7CE4-482A-BFD9-2C1AC371DB02}" type="presParOf" srcId="{F128DB8B-3387-45CD-82FB-9941F48420A2}" destId="{EBDFF9C4-75D8-4457-B505-7DDE28F7A864}" srcOrd="5" destOrd="0" presId="urn:microsoft.com/office/officeart/2005/8/layout/vList2"/>
    <dgm:cxn modelId="{ABD30067-8AF5-4142-A541-D8379D0F3FB6}" type="presParOf" srcId="{F128DB8B-3387-45CD-82FB-9941F48420A2}" destId="{34920552-724B-43D8-ABD4-50B7AC4D6112}" srcOrd="6" destOrd="0" presId="urn:microsoft.com/office/officeart/2005/8/layout/vList2"/>
    <dgm:cxn modelId="{62C7866A-46C7-47FF-94A5-E8A92DBFD971}" type="presParOf" srcId="{F128DB8B-3387-45CD-82FB-9941F48420A2}" destId="{5A6782BF-C586-4C24-9AEC-B0C2D0C556CE}" srcOrd="7" destOrd="0" presId="urn:microsoft.com/office/officeart/2005/8/layout/vList2"/>
    <dgm:cxn modelId="{7074D4D8-405B-40E6-82AD-09374CC25544}" type="presParOf" srcId="{F128DB8B-3387-45CD-82FB-9941F48420A2}" destId="{56C0B3CD-A2E3-45DE-B5D7-3DDAA8F18EC9}" srcOrd="8" destOrd="0" presId="urn:microsoft.com/office/officeart/2005/8/layout/vList2"/>
    <dgm:cxn modelId="{F7852095-7A0F-4395-A7E5-132D942A5A3F}" type="presParOf" srcId="{F128DB8B-3387-45CD-82FB-9941F48420A2}" destId="{D822905D-55E4-46D8-A448-50A143C88DA5}" srcOrd="9" destOrd="0" presId="urn:microsoft.com/office/officeart/2005/8/layout/vList2"/>
    <dgm:cxn modelId="{F7C53173-C9B5-42F7-8720-4A65AE8B9728}" type="presParOf" srcId="{F128DB8B-3387-45CD-82FB-9941F48420A2}" destId="{72B236CC-1436-4B74-BB85-FF431790D166}"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932AE-03CD-4B9D-8152-D0F3EF0C038A}">
      <dsp:nvSpPr>
        <dsp:cNvPr id="0" name=""/>
        <dsp:cNvSpPr/>
      </dsp:nvSpPr>
      <dsp:spPr>
        <a:xfrm>
          <a:off x="0" y="1026660"/>
          <a:ext cx="6900512"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err="1"/>
            <a:t>i</a:t>
          </a:r>
          <a:r>
            <a:rPr lang="en-US" sz="2200" kern="1200" dirty="0"/>
            <a:t>. Introduction/ Background</a:t>
          </a:r>
        </a:p>
      </dsp:txBody>
      <dsp:txXfrm>
        <a:off x="25759" y="1052419"/>
        <a:ext cx="6848994" cy="476152"/>
      </dsp:txXfrm>
    </dsp:sp>
    <dsp:sp modelId="{21DD2591-76AA-4ED2-A412-D3B8D302579E}">
      <dsp:nvSpPr>
        <dsp:cNvPr id="0" name=""/>
        <dsp:cNvSpPr/>
      </dsp:nvSpPr>
      <dsp:spPr>
        <a:xfrm>
          <a:off x="0" y="1617690"/>
          <a:ext cx="6900512" cy="52767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ii. Objective/s</a:t>
          </a:r>
        </a:p>
      </dsp:txBody>
      <dsp:txXfrm>
        <a:off x="25759" y="1643449"/>
        <a:ext cx="6848994" cy="476152"/>
      </dsp:txXfrm>
    </dsp:sp>
    <dsp:sp modelId="{340CA656-FD44-453D-B9A0-63B12C8BED60}">
      <dsp:nvSpPr>
        <dsp:cNvPr id="0" name=""/>
        <dsp:cNvSpPr/>
      </dsp:nvSpPr>
      <dsp:spPr>
        <a:xfrm>
          <a:off x="0" y="2208720"/>
          <a:ext cx="6900512" cy="52767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iii. Methodology  (Flow chart) including statistical analysis</a:t>
          </a:r>
        </a:p>
      </dsp:txBody>
      <dsp:txXfrm>
        <a:off x="25759" y="2234479"/>
        <a:ext cx="6848994" cy="476152"/>
      </dsp:txXfrm>
    </dsp:sp>
    <dsp:sp modelId="{34920552-724B-43D8-ABD4-50B7AC4D6112}">
      <dsp:nvSpPr>
        <dsp:cNvPr id="0" name=""/>
        <dsp:cNvSpPr/>
      </dsp:nvSpPr>
      <dsp:spPr>
        <a:xfrm>
          <a:off x="0" y="2799750"/>
          <a:ext cx="6900512" cy="52767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iv. Experimental Results and Discussion</a:t>
          </a:r>
        </a:p>
      </dsp:txBody>
      <dsp:txXfrm>
        <a:off x="25759" y="2825509"/>
        <a:ext cx="6848994" cy="476152"/>
      </dsp:txXfrm>
    </dsp:sp>
    <dsp:sp modelId="{56C0B3CD-A2E3-45DE-B5D7-3DDAA8F18EC9}">
      <dsp:nvSpPr>
        <dsp:cNvPr id="0" name=""/>
        <dsp:cNvSpPr/>
      </dsp:nvSpPr>
      <dsp:spPr>
        <a:xfrm>
          <a:off x="0" y="3390780"/>
          <a:ext cx="6900512" cy="52767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v. Conclusion</a:t>
          </a:r>
        </a:p>
      </dsp:txBody>
      <dsp:txXfrm>
        <a:off x="25759" y="3416539"/>
        <a:ext cx="6848994" cy="476152"/>
      </dsp:txXfrm>
    </dsp:sp>
    <dsp:sp modelId="{72B236CC-1436-4B74-BB85-FF431790D166}">
      <dsp:nvSpPr>
        <dsp:cNvPr id="0" name=""/>
        <dsp:cNvSpPr/>
      </dsp:nvSpPr>
      <dsp:spPr>
        <a:xfrm>
          <a:off x="0" y="3981810"/>
          <a:ext cx="6900512" cy="5276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vi. References (Must be in a given format)</a:t>
          </a:r>
          <a:endParaRPr lang="en-US" sz="2200" kern="1200"/>
        </a:p>
      </dsp:txBody>
      <dsp:txXfrm>
        <a:off x="25759" y="4007569"/>
        <a:ext cx="6848994" cy="4761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76BA-13A2-71EC-C313-D291965D33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4914B6-9D44-07BC-8A81-C5EA03522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14D055-2429-EDE2-18EF-4DCE791238DB}"/>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5" name="Footer Placeholder 4">
            <a:extLst>
              <a:ext uri="{FF2B5EF4-FFF2-40B4-BE49-F238E27FC236}">
                <a16:creationId xmlns:a16="http://schemas.microsoft.com/office/drawing/2014/main" id="{A4EA36DF-E914-E0B7-56F1-383E60CC83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6CB57F-F05A-2568-C23C-B6922493D9CD}"/>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298701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3DAF-5E5A-B96A-8C1F-85BA2AB5759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21704D-A5B3-9245-F6A9-57ECF6D205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991B5A-8600-A8A3-4758-E41F633C7F1A}"/>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5" name="Footer Placeholder 4">
            <a:extLst>
              <a:ext uri="{FF2B5EF4-FFF2-40B4-BE49-F238E27FC236}">
                <a16:creationId xmlns:a16="http://schemas.microsoft.com/office/drawing/2014/main" id="{8A4D367B-143F-4720-3C63-9C06B4313B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D93887-9989-3D89-01EC-F3BC437862D8}"/>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3703638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6E12C-8732-F8E1-14BB-975D12D0B0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455FBD-E980-8467-4D13-C0A99AC196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D64862-AFAF-27E1-DC13-5CAAC7291564}"/>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5" name="Footer Placeholder 4">
            <a:extLst>
              <a:ext uri="{FF2B5EF4-FFF2-40B4-BE49-F238E27FC236}">
                <a16:creationId xmlns:a16="http://schemas.microsoft.com/office/drawing/2014/main" id="{AE17FA11-0F3B-1BB1-31C4-6CC378DAAA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CE2254-1798-55D8-2CAD-AB04A75FDC22}"/>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195339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485E-8FB6-2AB0-FD42-D98CC32C20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2D72D6-5D91-5550-5102-353E35D65E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EDCED0-2D82-1BC6-0318-047ECA7545B3}"/>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5" name="Footer Placeholder 4">
            <a:extLst>
              <a:ext uri="{FF2B5EF4-FFF2-40B4-BE49-F238E27FC236}">
                <a16:creationId xmlns:a16="http://schemas.microsoft.com/office/drawing/2014/main" id="{D6787DE2-BABC-F2F2-C22E-F31BC844EE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81CAF6-130F-04F6-8F71-A54A92AAD6D0}"/>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322059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48E3-13AA-F12D-1370-D53571385F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ACD789-CF37-AE90-9BEB-046EBBAB1E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56E11B-551E-B068-3CEF-622C9A58827A}"/>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5" name="Footer Placeholder 4">
            <a:extLst>
              <a:ext uri="{FF2B5EF4-FFF2-40B4-BE49-F238E27FC236}">
                <a16:creationId xmlns:a16="http://schemas.microsoft.com/office/drawing/2014/main" id="{89A7C96A-098E-4611-57A5-1294F2F0C4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908FAB-7FA3-C7CC-EA0C-34B47DF41F94}"/>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5303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B048-9692-789C-55C2-1738674533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EBA965-DD03-05B8-AA3E-6701499D3E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9509A2-8F72-C1B6-4C62-4CF00A9923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C3A2015-3425-6E76-E4D5-BBAA3C62EAE1}"/>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6" name="Footer Placeholder 5">
            <a:extLst>
              <a:ext uri="{FF2B5EF4-FFF2-40B4-BE49-F238E27FC236}">
                <a16:creationId xmlns:a16="http://schemas.microsoft.com/office/drawing/2014/main" id="{871CB499-D539-C061-E7A4-576937754A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4248FA-DB32-6BED-EA59-A303ADA1BC87}"/>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3455696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0086-4036-E253-6750-C93A041E2A3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AA9CFD-6B61-8AF6-E183-5767C2E58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7F68AB-34FD-DB9D-E622-0F175C971F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024172-2EAA-42FF-FA2F-E118B97F8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2CFDED-0868-7E30-9CA7-A724D0E11A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549835E-4AD4-D984-55AF-8852A46CCF7A}"/>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8" name="Footer Placeholder 7">
            <a:extLst>
              <a:ext uri="{FF2B5EF4-FFF2-40B4-BE49-F238E27FC236}">
                <a16:creationId xmlns:a16="http://schemas.microsoft.com/office/drawing/2014/main" id="{CCD429E5-8483-2C57-EB48-CDF7C911BB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CF08D1-59E3-9EAB-1567-A95DE358C4CE}"/>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257533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1CB-C00D-A54E-5B4A-BE2D0A1511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C4BFE2-9BF6-610A-9CEB-C632A108A4B9}"/>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4" name="Footer Placeholder 3">
            <a:extLst>
              <a:ext uri="{FF2B5EF4-FFF2-40B4-BE49-F238E27FC236}">
                <a16:creationId xmlns:a16="http://schemas.microsoft.com/office/drawing/2014/main" id="{AD7C1A63-DF40-16AA-C724-1B44E8D592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B3BE4D1-7D80-69D9-2D08-FC960FC85F9A}"/>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3837825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B6B3F9-9D06-D57E-291E-F058A0057708}"/>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3" name="Footer Placeholder 2">
            <a:extLst>
              <a:ext uri="{FF2B5EF4-FFF2-40B4-BE49-F238E27FC236}">
                <a16:creationId xmlns:a16="http://schemas.microsoft.com/office/drawing/2014/main" id="{D327052A-F40C-B285-B2F0-77F1D6EA79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531ACA-E8A5-2622-632D-49921A36D826}"/>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332918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CF86-5EE8-5B4C-C559-D0B698FD6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662B0E-B7DD-834B-D575-C89DCC05D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A67728-16AD-824A-68B2-7A703EB68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2EEE3-484F-CEC1-6920-9DA2B6F71B99}"/>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6" name="Footer Placeholder 5">
            <a:extLst>
              <a:ext uri="{FF2B5EF4-FFF2-40B4-BE49-F238E27FC236}">
                <a16:creationId xmlns:a16="http://schemas.microsoft.com/office/drawing/2014/main" id="{15831DBF-A671-7FF2-3360-CAC81EA11B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A8F196-C929-8ABA-D68C-23E02C506B8B}"/>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2759168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99CE-594C-66F2-8BEF-490331E2A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2DDEB6-847E-D7C4-26A7-8B3BC0594B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F7DA6A-1469-B792-6536-2C9891C6A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3FDB77-3E98-BDBB-9D46-120BADD7F281}"/>
              </a:ext>
            </a:extLst>
          </p:cNvPr>
          <p:cNvSpPr>
            <a:spLocks noGrp="1"/>
          </p:cNvSpPr>
          <p:nvPr>
            <p:ph type="dt" sz="half" idx="10"/>
          </p:nvPr>
        </p:nvSpPr>
        <p:spPr/>
        <p:txBody>
          <a:bodyPr/>
          <a:lstStyle/>
          <a:p>
            <a:fld id="{51191A91-1556-4A1C-BE78-91DABCC2EFD7}" type="datetimeFigureOut">
              <a:rPr lang="en-IN" smtClean="0"/>
              <a:t>29-06-2023</a:t>
            </a:fld>
            <a:endParaRPr lang="en-IN"/>
          </a:p>
        </p:txBody>
      </p:sp>
      <p:sp>
        <p:nvSpPr>
          <p:cNvPr id="6" name="Footer Placeholder 5">
            <a:extLst>
              <a:ext uri="{FF2B5EF4-FFF2-40B4-BE49-F238E27FC236}">
                <a16:creationId xmlns:a16="http://schemas.microsoft.com/office/drawing/2014/main" id="{022AC819-9254-B4EC-E19F-88ED8F677F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D771F2-BCB6-8DD3-5BF8-5DECF1C3B652}"/>
              </a:ext>
            </a:extLst>
          </p:cNvPr>
          <p:cNvSpPr>
            <a:spLocks noGrp="1"/>
          </p:cNvSpPr>
          <p:nvPr>
            <p:ph type="sldNum" sz="quarter" idx="12"/>
          </p:nvPr>
        </p:nvSpPr>
        <p:spPr/>
        <p:txBody>
          <a:bodyPr/>
          <a:lstStyle/>
          <a:p>
            <a:fld id="{395D574A-4F39-47BB-A86F-0FE1CADC7EA2}" type="slidenum">
              <a:rPr lang="en-IN" smtClean="0"/>
              <a:t>‹#›</a:t>
            </a:fld>
            <a:endParaRPr lang="en-IN"/>
          </a:p>
        </p:txBody>
      </p:sp>
    </p:spTree>
    <p:extLst>
      <p:ext uri="{BB962C8B-B14F-4D97-AF65-F5344CB8AC3E}">
        <p14:creationId xmlns:p14="http://schemas.microsoft.com/office/powerpoint/2010/main" val="1072979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89F989-0633-489A-6243-DC21C5867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4740CE-42C9-509F-4E12-4D70EFC671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DF16C0-6F31-70FB-D623-FBB109D3E4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91A91-1556-4A1C-BE78-91DABCC2EFD7}" type="datetimeFigureOut">
              <a:rPr lang="en-IN" smtClean="0"/>
              <a:t>29-06-2023</a:t>
            </a:fld>
            <a:endParaRPr lang="en-IN"/>
          </a:p>
        </p:txBody>
      </p:sp>
      <p:sp>
        <p:nvSpPr>
          <p:cNvPr id="5" name="Footer Placeholder 4">
            <a:extLst>
              <a:ext uri="{FF2B5EF4-FFF2-40B4-BE49-F238E27FC236}">
                <a16:creationId xmlns:a16="http://schemas.microsoft.com/office/drawing/2014/main" id="{339E3BC0-748F-B9D0-3DC6-65B0E144D7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53B024-675C-2DD3-3AFE-B9D09149BB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D574A-4F39-47BB-A86F-0FE1CADC7EA2}" type="slidenum">
              <a:rPr lang="en-IN" smtClean="0"/>
              <a:t>‹#›</a:t>
            </a:fld>
            <a:endParaRPr lang="en-IN"/>
          </a:p>
        </p:txBody>
      </p:sp>
    </p:spTree>
    <p:extLst>
      <p:ext uri="{BB962C8B-B14F-4D97-AF65-F5344CB8AC3E}">
        <p14:creationId xmlns:p14="http://schemas.microsoft.com/office/powerpoint/2010/main" val="3067059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FC3E-A0B8-A649-7F0F-58E51C5F3FC7}"/>
              </a:ext>
            </a:extLst>
          </p:cNvPr>
          <p:cNvSpPr>
            <a:spLocks noGrp="1"/>
          </p:cNvSpPr>
          <p:nvPr>
            <p:ph type="ctrTitle"/>
          </p:nvPr>
        </p:nvSpPr>
        <p:spPr>
          <a:xfrm>
            <a:off x="1524000" y="1628350"/>
            <a:ext cx="9144000" cy="2387600"/>
          </a:xfrm>
        </p:spPr>
        <p:txBody>
          <a:bodyPr>
            <a:normAutofit/>
          </a:bodyPr>
          <a:lstStyle/>
          <a:p>
            <a:r>
              <a:rPr lang="en-US" sz="2400" dirty="0">
                <a:latin typeface="+mn-lt"/>
              </a:rPr>
              <a:t>Enhancing Pothole Detection using YOLOv5</a:t>
            </a:r>
            <a:br>
              <a:rPr lang="en-US" sz="2400" dirty="0">
                <a:latin typeface="+mn-lt"/>
              </a:rPr>
            </a:br>
            <a:br>
              <a:rPr lang="en-US" sz="2400" dirty="0">
                <a:latin typeface="+mn-lt"/>
              </a:rPr>
            </a:br>
            <a:r>
              <a:rPr lang="en-US" sz="2400" b="1" dirty="0">
                <a:solidFill>
                  <a:schemeClr val="tx1"/>
                </a:solidFill>
                <a:latin typeface="+mn-lt"/>
              </a:rPr>
              <a:t>Paper ID- </a:t>
            </a:r>
            <a:r>
              <a:rPr lang="en-US" sz="2400" dirty="0">
                <a:solidFill>
                  <a:schemeClr val="tx1"/>
                </a:solidFill>
                <a:latin typeface="+mn-lt"/>
              </a:rPr>
              <a:t> Stem-92</a:t>
            </a:r>
            <a:br>
              <a:rPr lang="en-US" sz="2400" dirty="0">
                <a:solidFill>
                  <a:schemeClr val="tx1"/>
                </a:solidFill>
                <a:latin typeface="+mn-lt"/>
              </a:rPr>
            </a:br>
            <a:br>
              <a:rPr lang="en-US" sz="2400" dirty="0">
                <a:solidFill>
                  <a:schemeClr val="tx1"/>
                </a:solidFill>
                <a:latin typeface="+mn-lt"/>
              </a:rPr>
            </a:br>
            <a:r>
              <a:rPr lang="en-US" sz="2400" dirty="0">
                <a:solidFill>
                  <a:schemeClr val="tx1"/>
                </a:solidFill>
                <a:latin typeface="+mn-lt"/>
              </a:rPr>
              <a:t>Authors – Anirudh Santhosh ,  Prakhar Shukla</a:t>
            </a:r>
            <a:endParaRPr lang="en-IN" sz="2400" dirty="0">
              <a:latin typeface="+mn-lt"/>
            </a:endParaRPr>
          </a:p>
        </p:txBody>
      </p:sp>
      <p:sp>
        <p:nvSpPr>
          <p:cNvPr id="4" name="Rectangle 3">
            <a:extLst>
              <a:ext uri="{FF2B5EF4-FFF2-40B4-BE49-F238E27FC236}">
                <a16:creationId xmlns:a16="http://schemas.microsoft.com/office/drawing/2014/main" id="{7B52B447-5AE6-F2D3-F143-CAF67714808F}"/>
              </a:ext>
            </a:extLst>
          </p:cNvPr>
          <p:cNvSpPr/>
          <p:nvPr/>
        </p:nvSpPr>
        <p:spPr>
          <a:xfrm>
            <a:off x="1524000" y="1157207"/>
            <a:ext cx="9061336" cy="707886"/>
          </a:xfrm>
          <a:prstGeom prst="rect">
            <a:avLst/>
          </a:prstGeom>
        </p:spPr>
        <p:txBody>
          <a:bodyPr wrap="square">
            <a:spAutoFit/>
          </a:bodyPr>
          <a:lstStyle/>
          <a:p>
            <a:pPr lvl="0" algn="ctr"/>
            <a:r>
              <a:rPr kumimoji="0" lang="en-US" sz="4000" b="1" i="0" u="none" strike="noStrike" kern="1200" cap="none" spc="0" normalizeH="0" baseline="0" noProof="0" dirty="0">
                <a:ln>
                  <a:noFill/>
                </a:ln>
                <a:solidFill>
                  <a:prstClr val="black"/>
                </a:solidFill>
                <a:effectLst/>
                <a:uLnTx/>
                <a:uFillTx/>
              </a:rPr>
              <a:t>STEM 2023</a:t>
            </a:r>
          </a:p>
        </p:txBody>
      </p:sp>
      <p:sp>
        <p:nvSpPr>
          <p:cNvPr id="6" name="TextBox 5">
            <a:extLst>
              <a:ext uri="{FF2B5EF4-FFF2-40B4-BE49-F238E27FC236}">
                <a16:creationId xmlns:a16="http://schemas.microsoft.com/office/drawing/2014/main" id="{C00B17A2-9F7A-9D9B-3B47-E793EEA7FBC8}"/>
              </a:ext>
            </a:extLst>
          </p:cNvPr>
          <p:cNvSpPr txBox="1"/>
          <p:nvPr/>
        </p:nvSpPr>
        <p:spPr>
          <a:xfrm>
            <a:off x="6858000" y="5382191"/>
            <a:ext cx="6096000" cy="1477328"/>
          </a:xfrm>
          <a:prstGeom prst="rect">
            <a:avLst/>
          </a:prstGeom>
          <a:noFill/>
        </p:spPr>
        <p:txBody>
          <a:bodyPr wrap="square">
            <a:spAutoFit/>
          </a:bodyPr>
          <a:lstStyle/>
          <a:p>
            <a:r>
              <a:rPr lang="en-US" b="1" dirty="0">
                <a:solidFill>
                  <a:srgbClr val="002060"/>
                </a:solidFill>
                <a:cs typeface="Times New Roman" pitchFamily="18" charset="0"/>
              </a:rPr>
              <a:t>Name of the Presenter</a:t>
            </a:r>
          </a:p>
          <a:p>
            <a:endParaRPr lang="en-US" b="1" dirty="0">
              <a:solidFill>
                <a:srgbClr val="002060"/>
              </a:solidFill>
              <a:cs typeface="Times New Roman" pitchFamily="18" charset="0"/>
            </a:endParaRPr>
          </a:p>
          <a:p>
            <a:r>
              <a:rPr lang="en-US" b="1" dirty="0">
                <a:solidFill>
                  <a:schemeClr val="tx1">
                    <a:lumMod val="65000"/>
                    <a:lumOff val="35000"/>
                  </a:schemeClr>
                </a:solidFill>
                <a:cs typeface="Latha" pitchFamily="34" charset="0"/>
              </a:rPr>
              <a:t>Anirudh Santhosh and Prakhar Shukla</a:t>
            </a:r>
          </a:p>
          <a:p>
            <a:r>
              <a:rPr kumimoji="0" lang="en-US" sz="1800" b="1" i="0" u="none" strike="noStrike" kern="1200" cap="none" spc="0" normalizeH="0" baseline="0" noProof="0" dirty="0">
                <a:ln>
                  <a:noFill/>
                </a:ln>
                <a:solidFill>
                  <a:schemeClr val="tx1">
                    <a:lumMod val="65000"/>
                    <a:lumOff val="35000"/>
                  </a:schemeClr>
                </a:solidFill>
                <a:effectLst/>
                <a:uLnTx/>
                <a:uFillTx/>
                <a:cs typeface="Latha" pitchFamily="34" charset="0"/>
              </a:rPr>
              <a:t>Date- 30/06/23</a:t>
            </a:r>
          </a:p>
          <a:p>
            <a:endParaRPr lang="en-US" b="1" dirty="0">
              <a:solidFill>
                <a:schemeClr val="tx1">
                  <a:lumMod val="65000"/>
                  <a:lumOff val="35000"/>
                </a:schemeClr>
              </a:solidFill>
              <a:cs typeface="Latha" pitchFamily="34" charset="0"/>
            </a:endParaRPr>
          </a:p>
        </p:txBody>
      </p:sp>
      <p:pic>
        <p:nvPicPr>
          <p:cNvPr id="7" name="Picture 6">
            <a:extLst>
              <a:ext uri="{FF2B5EF4-FFF2-40B4-BE49-F238E27FC236}">
                <a16:creationId xmlns:a16="http://schemas.microsoft.com/office/drawing/2014/main" id="{940146E2-F965-CF39-56DD-04B047E74D6E}"/>
              </a:ext>
            </a:extLst>
          </p:cNvPr>
          <p:cNvPicPr>
            <a:picLocks noChangeAspect="1"/>
          </p:cNvPicPr>
          <p:nvPr/>
        </p:nvPicPr>
        <p:blipFill>
          <a:blip r:embed="rId2"/>
          <a:stretch>
            <a:fillRect/>
          </a:stretch>
        </p:blipFill>
        <p:spPr>
          <a:xfrm>
            <a:off x="235528" y="5027332"/>
            <a:ext cx="3366655" cy="1633048"/>
          </a:xfrm>
          <a:prstGeom prst="rect">
            <a:avLst/>
          </a:prstGeom>
        </p:spPr>
      </p:pic>
    </p:spTree>
    <p:extLst>
      <p:ext uri="{BB962C8B-B14F-4D97-AF65-F5344CB8AC3E}">
        <p14:creationId xmlns:p14="http://schemas.microsoft.com/office/powerpoint/2010/main" val="294907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424B7-5F07-F429-2293-F403D8DE63EF}"/>
              </a:ext>
            </a:extLst>
          </p:cNvPr>
          <p:cNvSpPr txBox="1"/>
          <p:nvPr/>
        </p:nvSpPr>
        <p:spPr>
          <a:xfrm>
            <a:off x="528356" y="1126186"/>
            <a:ext cx="10785986" cy="1733808"/>
          </a:xfrm>
          <a:prstGeom prst="rect">
            <a:avLst/>
          </a:prstGeom>
          <a:noFill/>
        </p:spPr>
        <p:txBody>
          <a:bodyPr wrap="square" rtlCol="0">
            <a:spAutoFit/>
          </a:bodyPr>
          <a:lstStyle/>
          <a:p>
            <a:pPr marL="645795" marR="461645" indent="-342900" algn="just">
              <a:spcBef>
                <a:spcPts val="760"/>
              </a:spcBef>
              <a:spcAft>
                <a:spcPts val="0"/>
              </a:spcAft>
              <a:buFont typeface="Arial" panose="020B0604020202020204" pitchFamily="34" charset="0"/>
              <a:buChar char="•"/>
            </a:pPr>
            <a:r>
              <a:rPr lang="en-US" sz="2000" spc="-5" dirty="0">
                <a:effectLst/>
                <a:latin typeface="Times New Roman" panose="02020603050405020304" pitchFamily="18" charset="0"/>
                <a:ea typeface="Times New Roman" panose="02020603050405020304" pitchFamily="18" charset="0"/>
              </a:rPr>
              <a:t>The</a:t>
            </a:r>
            <a:r>
              <a:rPr lang="en-US" sz="2000" spc="-8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experiment</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performed</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on</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Google</a:t>
            </a:r>
            <a:r>
              <a:rPr lang="en-US" sz="2000" spc="-75"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Colab</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so</a:t>
            </a:r>
            <a:r>
              <a:rPr lang="en-US" sz="2000" spc="-28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as</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decrease</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training</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time</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by</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making</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use</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a:t>
            </a:r>
            <a:r>
              <a:rPr lang="en-US" sz="2000" spc="-28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GPU.</a:t>
            </a:r>
            <a:r>
              <a:rPr lang="en-US" sz="2000" spc="19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19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GPU</a:t>
            </a:r>
            <a:r>
              <a:rPr lang="en-US" sz="2000" spc="2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used</a:t>
            </a:r>
            <a:r>
              <a:rPr lang="en-US" sz="2000" spc="2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here</a:t>
            </a:r>
            <a:r>
              <a:rPr lang="en-US" sz="2000" spc="19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a:t>
            </a:r>
            <a:r>
              <a:rPr lang="en-US" sz="2000" spc="20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200" dirty="0">
                <a:effectLst/>
                <a:latin typeface="Times New Roman" panose="02020603050405020304" pitchFamily="18" charset="0"/>
                <a:ea typeface="Times New Roman" panose="02020603050405020304" pitchFamily="18" charset="0"/>
              </a:rPr>
              <a:t> </a:t>
            </a:r>
            <a:r>
              <a:rPr lang="en-US" sz="1600" b="1" dirty="0">
                <a:solidFill>
                  <a:srgbClr val="202020"/>
                </a:solidFill>
                <a:effectLst/>
                <a:latin typeface="Courier New" panose="02070309020205020404" pitchFamily="49" charset="0"/>
                <a:ea typeface="Times New Roman" panose="02020603050405020304" pitchFamily="18" charset="0"/>
                <a:cs typeface="Times New Roman" panose="02020603050405020304" pitchFamily="18" charset="0"/>
              </a:rPr>
              <a:t>NVIDIA-SMI.</a:t>
            </a:r>
          </a:p>
          <a:p>
            <a:pPr marL="302895" marR="461645" algn="just">
              <a:spcBef>
                <a:spcPts val="760"/>
              </a:spcBef>
              <a:spcAft>
                <a:spcPts val="0"/>
              </a:spcAft>
            </a:pPr>
            <a:endParaRPr lang="en-IN" sz="2000" dirty="0">
              <a:effectLst/>
              <a:latin typeface="Times New Roman" panose="02020603050405020304" pitchFamily="18" charset="0"/>
              <a:ea typeface="Times New Roman" panose="02020603050405020304" pitchFamily="18" charset="0"/>
            </a:endParaRPr>
          </a:p>
          <a:p>
            <a:pPr marL="588645" marR="461645" indent="-285750" algn="just">
              <a:spcBef>
                <a:spcPts val="5"/>
              </a:spcBef>
              <a:spcAft>
                <a:spcPts val="0"/>
              </a:spcAft>
              <a:buFont typeface="Arial" panose="020B0604020202020204" pitchFamily="34" charset="0"/>
              <a:buChar char="•"/>
            </a:pPr>
            <a:r>
              <a:rPr lang="en-US" sz="1600" b="1" dirty="0">
                <a:solidFill>
                  <a:srgbClr val="202020"/>
                </a:solidFill>
                <a:effectLst/>
                <a:latin typeface="Courier New" panose="02070309020205020404" pitchFamily="49" charset="0"/>
                <a:ea typeface="Times New Roman" panose="02020603050405020304" pitchFamily="18" charset="0"/>
                <a:cs typeface="Times New Roman" panose="02020603050405020304" pitchFamily="18" charset="0"/>
              </a:rPr>
              <a:t>525.85.12</a:t>
            </a:r>
            <a:r>
              <a:rPr lang="en-US" sz="1600" dirty="0">
                <a:solidFill>
                  <a:srgbClr val="20202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solidFill>
                  <a:srgbClr val="202020"/>
                </a:solidFill>
                <a:effectLst/>
                <a:latin typeface="Times New Roman" panose="02020603050405020304" pitchFamily="18" charset="0"/>
                <a:ea typeface="Times New Roman" panose="02020603050405020304" pitchFamily="18" charset="0"/>
              </a:rPr>
              <a:t>and the CUDA version is </a:t>
            </a:r>
            <a:r>
              <a:rPr lang="en-US" sz="1600" b="1" dirty="0">
                <a:solidFill>
                  <a:srgbClr val="202020"/>
                </a:solidFill>
                <a:effectLst/>
                <a:latin typeface="Courier New" panose="02070309020205020404" pitchFamily="49" charset="0"/>
                <a:ea typeface="Times New Roman" panose="02020603050405020304" pitchFamily="18" charset="0"/>
                <a:cs typeface="Times New Roman" panose="02020603050405020304" pitchFamily="18" charset="0"/>
              </a:rPr>
              <a:t>12.0.</a:t>
            </a:r>
            <a:r>
              <a:rPr lang="en-US" sz="1600" spc="5" dirty="0">
                <a:solidFill>
                  <a:srgbClr val="20202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 model was trained for 100 epochs for 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modified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 existing YOLO V5</a:t>
            </a:r>
            <a:r>
              <a:rPr lang="en-US" sz="2000" spc="-5" dirty="0">
                <a:effectLst/>
                <a:latin typeface="Times New Roman" panose="02020603050405020304" pitchFamily="18" charset="0"/>
                <a:ea typeface="Times New Roman" panose="02020603050405020304" pitchFamily="18" charset="0"/>
              </a:rPr>
              <a:t> </a:t>
            </a:r>
            <a:r>
              <a:rPr lang="en-US" sz="2000" spc="-5" dirty="0">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8084354A-C296-466A-3849-D0ACD8ACD079}"/>
              </a:ext>
            </a:extLst>
          </p:cNvPr>
          <p:cNvSpPr txBox="1"/>
          <p:nvPr/>
        </p:nvSpPr>
        <p:spPr>
          <a:xfrm>
            <a:off x="641684" y="408892"/>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Experimental Results</a:t>
            </a:r>
            <a:endParaRPr lang="en-IN" sz="2400" dirty="0"/>
          </a:p>
        </p:txBody>
      </p:sp>
      <p:pic>
        <p:nvPicPr>
          <p:cNvPr id="5" name="image5.jpeg">
            <a:extLst>
              <a:ext uri="{FF2B5EF4-FFF2-40B4-BE49-F238E27FC236}">
                <a16:creationId xmlns:a16="http://schemas.microsoft.com/office/drawing/2014/main" id="{3BEBD2BE-5A72-9ADC-D036-5CEAA85B7689}"/>
              </a:ext>
            </a:extLst>
          </p:cNvPr>
          <p:cNvPicPr>
            <a:picLocks noChangeAspect="1"/>
          </p:cNvPicPr>
          <p:nvPr/>
        </p:nvPicPr>
        <p:blipFill>
          <a:blip r:embed="rId2" cstate="print"/>
          <a:stretch>
            <a:fillRect/>
          </a:stretch>
        </p:blipFill>
        <p:spPr>
          <a:xfrm>
            <a:off x="892775" y="2918263"/>
            <a:ext cx="4721961" cy="3530845"/>
          </a:xfrm>
          <a:prstGeom prst="rect">
            <a:avLst/>
          </a:prstGeom>
        </p:spPr>
      </p:pic>
      <p:pic>
        <p:nvPicPr>
          <p:cNvPr id="6" name="image6.jpeg">
            <a:extLst>
              <a:ext uri="{FF2B5EF4-FFF2-40B4-BE49-F238E27FC236}">
                <a16:creationId xmlns:a16="http://schemas.microsoft.com/office/drawing/2014/main" id="{9CCEBEDF-44F5-4E36-BFDB-4A61B76A9D6C}"/>
              </a:ext>
            </a:extLst>
          </p:cNvPr>
          <p:cNvPicPr>
            <a:picLocks noChangeAspect="1"/>
          </p:cNvPicPr>
          <p:nvPr/>
        </p:nvPicPr>
        <p:blipFill>
          <a:blip r:embed="rId3" cstate="print"/>
          <a:stretch>
            <a:fillRect/>
          </a:stretch>
        </p:blipFill>
        <p:spPr>
          <a:xfrm>
            <a:off x="5921348" y="2717149"/>
            <a:ext cx="5954767" cy="3731959"/>
          </a:xfrm>
          <a:prstGeom prst="rect">
            <a:avLst/>
          </a:prstGeom>
        </p:spPr>
      </p:pic>
      <p:sp>
        <p:nvSpPr>
          <p:cNvPr id="7" name="TextBox 6">
            <a:extLst>
              <a:ext uri="{FF2B5EF4-FFF2-40B4-BE49-F238E27FC236}">
                <a16:creationId xmlns:a16="http://schemas.microsoft.com/office/drawing/2014/main" id="{378A60B6-1520-53A7-ABF7-C378B513CFEF}"/>
              </a:ext>
            </a:extLst>
          </p:cNvPr>
          <p:cNvSpPr txBox="1"/>
          <p:nvPr/>
        </p:nvSpPr>
        <p:spPr>
          <a:xfrm>
            <a:off x="1820778" y="6276544"/>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YOLO V5</a:t>
            </a:r>
            <a:endParaRPr lang="en-IN" sz="2400" dirty="0"/>
          </a:p>
        </p:txBody>
      </p:sp>
      <p:sp>
        <p:nvSpPr>
          <p:cNvPr id="8" name="TextBox 7">
            <a:extLst>
              <a:ext uri="{FF2B5EF4-FFF2-40B4-BE49-F238E27FC236}">
                <a16:creationId xmlns:a16="http://schemas.microsoft.com/office/drawing/2014/main" id="{824715BA-C1C8-76AD-A2A3-ED1001561735}"/>
              </a:ext>
            </a:extLst>
          </p:cNvPr>
          <p:cNvSpPr txBox="1"/>
          <p:nvPr/>
        </p:nvSpPr>
        <p:spPr>
          <a:xfrm>
            <a:off x="6848447" y="6340894"/>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YOLO V5 Modified</a:t>
            </a:r>
            <a:endParaRPr lang="en-IN" sz="2400" dirty="0"/>
          </a:p>
        </p:txBody>
      </p:sp>
    </p:spTree>
    <p:extLst>
      <p:ext uri="{BB962C8B-B14F-4D97-AF65-F5344CB8AC3E}">
        <p14:creationId xmlns:p14="http://schemas.microsoft.com/office/powerpoint/2010/main" val="150633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7.jpeg">
            <a:extLst>
              <a:ext uri="{FF2B5EF4-FFF2-40B4-BE49-F238E27FC236}">
                <a16:creationId xmlns:a16="http://schemas.microsoft.com/office/drawing/2014/main" id="{C20F3B03-48F6-CDB6-68E1-7DC5BBBE641C}"/>
              </a:ext>
            </a:extLst>
          </p:cNvPr>
          <p:cNvPicPr>
            <a:picLocks noChangeAspect="1"/>
          </p:cNvPicPr>
          <p:nvPr/>
        </p:nvPicPr>
        <p:blipFill>
          <a:blip r:embed="rId2" cstate="print"/>
          <a:stretch>
            <a:fillRect/>
          </a:stretch>
        </p:blipFill>
        <p:spPr>
          <a:xfrm>
            <a:off x="0" y="903309"/>
            <a:ext cx="5861067" cy="3915321"/>
          </a:xfrm>
          <a:prstGeom prst="rect">
            <a:avLst/>
          </a:prstGeom>
        </p:spPr>
      </p:pic>
      <p:pic>
        <p:nvPicPr>
          <p:cNvPr id="3" name="image8.jpeg">
            <a:extLst>
              <a:ext uri="{FF2B5EF4-FFF2-40B4-BE49-F238E27FC236}">
                <a16:creationId xmlns:a16="http://schemas.microsoft.com/office/drawing/2014/main" id="{ECDE4601-E5D0-0204-0B7D-CEFAB6A01A84}"/>
              </a:ext>
            </a:extLst>
          </p:cNvPr>
          <p:cNvPicPr>
            <a:picLocks noChangeAspect="1"/>
          </p:cNvPicPr>
          <p:nvPr/>
        </p:nvPicPr>
        <p:blipFill>
          <a:blip r:embed="rId3" cstate="print"/>
          <a:stretch>
            <a:fillRect/>
          </a:stretch>
        </p:blipFill>
        <p:spPr>
          <a:xfrm>
            <a:off x="6096000" y="893777"/>
            <a:ext cx="5976704" cy="3924853"/>
          </a:xfrm>
          <a:prstGeom prst="rect">
            <a:avLst/>
          </a:prstGeom>
        </p:spPr>
      </p:pic>
      <p:sp>
        <p:nvSpPr>
          <p:cNvPr id="4" name="TextBox 3">
            <a:extLst>
              <a:ext uri="{FF2B5EF4-FFF2-40B4-BE49-F238E27FC236}">
                <a16:creationId xmlns:a16="http://schemas.microsoft.com/office/drawing/2014/main" id="{8D4EF945-82D8-168C-F7A0-AABF7823ACD8}"/>
              </a:ext>
            </a:extLst>
          </p:cNvPr>
          <p:cNvSpPr txBox="1"/>
          <p:nvPr/>
        </p:nvSpPr>
        <p:spPr>
          <a:xfrm>
            <a:off x="1114925" y="4818630"/>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YOLO V5</a:t>
            </a:r>
            <a:endParaRPr lang="en-IN" sz="2400" dirty="0"/>
          </a:p>
        </p:txBody>
      </p:sp>
      <p:sp>
        <p:nvSpPr>
          <p:cNvPr id="5" name="TextBox 4">
            <a:extLst>
              <a:ext uri="{FF2B5EF4-FFF2-40B4-BE49-F238E27FC236}">
                <a16:creationId xmlns:a16="http://schemas.microsoft.com/office/drawing/2014/main" id="{7B3B31F4-1F8B-3B7E-E89A-95D5FD583AC7}"/>
              </a:ext>
            </a:extLst>
          </p:cNvPr>
          <p:cNvSpPr txBox="1"/>
          <p:nvPr/>
        </p:nvSpPr>
        <p:spPr>
          <a:xfrm>
            <a:off x="7445858" y="4818630"/>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YOLO V5 Modified</a:t>
            </a:r>
            <a:endParaRPr lang="en-IN" sz="2400" dirty="0"/>
          </a:p>
        </p:txBody>
      </p:sp>
    </p:spTree>
    <p:extLst>
      <p:ext uri="{BB962C8B-B14F-4D97-AF65-F5344CB8AC3E}">
        <p14:creationId xmlns:p14="http://schemas.microsoft.com/office/powerpoint/2010/main" val="2633768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CC95BB-AA79-8B68-355B-70D5CA899286}"/>
              </a:ext>
            </a:extLst>
          </p:cNvPr>
          <p:cNvSpPr txBox="1"/>
          <p:nvPr/>
        </p:nvSpPr>
        <p:spPr>
          <a:xfrm>
            <a:off x="135230" y="369093"/>
            <a:ext cx="6098344" cy="526426"/>
          </a:xfrm>
          <a:prstGeom prst="rect">
            <a:avLst/>
          </a:prstGeom>
          <a:noFill/>
        </p:spPr>
        <p:txBody>
          <a:bodyPr wrap="square">
            <a:spAutoFit/>
          </a:bodyPr>
          <a:lstStyle/>
          <a:p>
            <a:pPr lvl="0" algn="ctr" defTabSz="1218987">
              <a:lnSpc>
                <a:spcPct val="105000"/>
              </a:lnSpc>
              <a:defRPr/>
            </a:pPr>
            <a:r>
              <a:rPr lang="en-US" sz="2800" b="1" u="sng" dirty="0">
                <a:solidFill>
                  <a:srgbClr val="0000FF"/>
                </a:solidFill>
                <a:latin typeface="+mj-lt"/>
              </a:rPr>
              <a:t>iv. Experimental Results and Discussion</a:t>
            </a:r>
          </a:p>
        </p:txBody>
      </p:sp>
      <p:pic>
        <p:nvPicPr>
          <p:cNvPr id="4" name="Picture 3">
            <a:extLst>
              <a:ext uri="{FF2B5EF4-FFF2-40B4-BE49-F238E27FC236}">
                <a16:creationId xmlns:a16="http://schemas.microsoft.com/office/drawing/2014/main" id="{51DBE68F-76EF-41D3-B53A-DA72A96CC10A}"/>
              </a:ext>
            </a:extLst>
          </p:cNvPr>
          <p:cNvPicPr>
            <a:picLocks noChangeAspect="1"/>
          </p:cNvPicPr>
          <p:nvPr/>
        </p:nvPicPr>
        <p:blipFill>
          <a:blip r:embed="rId2"/>
          <a:stretch>
            <a:fillRect/>
          </a:stretch>
        </p:blipFill>
        <p:spPr>
          <a:xfrm>
            <a:off x="3066648" y="1608018"/>
            <a:ext cx="5093895" cy="1300243"/>
          </a:xfrm>
          <a:prstGeom prst="rect">
            <a:avLst/>
          </a:prstGeom>
        </p:spPr>
      </p:pic>
      <p:pic>
        <p:nvPicPr>
          <p:cNvPr id="7" name="Picture 6">
            <a:extLst>
              <a:ext uri="{FF2B5EF4-FFF2-40B4-BE49-F238E27FC236}">
                <a16:creationId xmlns:a16="http://schemas.microsoft.com/office/drawing/2014/main" id="{5F6D4153-8D94-73ED-B187-4607AF59B2A8}"/>
              </a:ext>
            </a:extLst>
          </p:cNvPr>
          <p:cNvPicPr>
            <a:picLocks noChangeAspect="1"/>
          </p:cNvPicPr>
          <p:nvPr/>
        </p:nvPicPr>
        <p:blipFill>
          <a:blip r:embed="rId3"/>
          <a:stretch>
            <a:fillRect/>
          </a:stretch>
        </p:blipFill>
        <p:spPr>
          <a:xfrm>
            <a:off x="337919" y="3591572"/>
            <a:ext cx="2728729" cy="1658409"/>
          </a:xfrm>
          <a:prstGeom prst="rect">
            <a:avLst/>
          </a:prstGeom>
        </p:spPr>
      </p:pic>
      <p:pic>
        <p:nvPicPr>
          <p:cNvPr id="9" name="Picture 8">
            <a:extLst>
              <a:ext uri="{FF2B5EF4-FFF2-40B4-BE49-F238E27FC236}">
                <a16:creationId xmlns:a16="http://schemas.microsoft.com/office/drawing/2014/main" id="{4EC32878-C33E-AD51-6A26-3D0C37B67402}"/>
              </a:ext>
            </a:extLst>
          </p:cNvPr>
          <p:cNvPicPr>
            <a:picLocks noChangeAspect="1"/>
          </p:cNvPicPr>
          <p:nvPr/>
        </p:nvPicPr>
        <p:blipFill>
          <a:blip r:embed="rId4"/>
          <a:stretch>
            <a:fillRect/>
          </a:stretch>
        </p:blipFill>
        <p:spPr>
          <a:xfrm>
            <a:off x="3066648" y="3616276"/>
            <a:ext cx="2728729" cy="1672178"/>
          </a:xfrm>
          <a:prstGeom prst="rect">
            <a:avLst/>
          </a:prstGeom>
        </p:spPr>
      </p:pic>
      <p:pic>
        <p:nvPicPr>
          <p:cNvPr id="3" name="image11.jpeg">
            <a:extLst>
              <a:ext uri="{FF2B5EF4-FFF2-40B4-BE49-F238E27FC236}">
                <a16:creationId xmlns:a16="http://schemas.microsoft.com/office/drawing/2014/main" id="{13BE9D51-B1BD-F670-2BE2-F79455305BE5}"/>
              </a:ext>
            </a:extLst>
          </p:cNvPr>
          <p:cNvPicPr>
            <a:picLocks noChangeAspect="1"/>
          </p:cNvPicPr>
          <p:nvPr/>
        </p:nvPicPr>
        <p:blipFill>
          <a:blip r:embed="rId5" cstate="print"/>
          <a:stretch>
            <a:fillRect/>
          </a:stretch>
        </p:blipFill>
        <p:spPr>
          <a:xfrm>
            <a:off x="6396625" y="3648674"/>
            <a:ext cx="2815781" cy="1601307"/>
          </a:xfrm>
          <a:prstGeom prst="rect">
            <a:avLst/>
          </a:prstGeom>
        </p:spPr>
      </p:pic>
      <p:pic>
        <p:nvPicPr>
          <p:cNvPr id="6" name="Picture 5">
            <a:extLst>
              <a:ext uri="{FF2B5EF4-FFF2-40B4-BE49-F238E27FC236}">
                <a16:creationId xmlns:a16="http://schemas.microsoft.com/office/drawing/2014/main" id="{BB5037AD-8F63-76F0-B23E-25BB3BB4F8FD}"/>
              </a:ext>
            </a:extLst>
          </p:cNvPr>
          <p:cNvPicPr>
            <a:picLocks noChangeAspect="1"/>
          </p:cNvPicPr>
          <p:nvPr/>
        </p:nvPicPr>
        <p:blipFill>
          <a:blip r:embed="rId6"/>
          <a:stretch>
            <a:fillRect/>
          </a:stretch>
        </p:blipFill>
        <p:spPr>
          <a:xfrm>
            <a:off x="9201880" y="3648674"/>
            <a:ext cx="2990120" cy="1601307"/>
          </a:xfrm>
          <a:prstGeom prst="rect">
            <a:avLst/>
          </a:prstGeom>
        </p:spPr>
      </p:pic>
    </p:spTree>
    <p:extLst>
      <p:ext uri="{BB962C8B-B14F-4D97-AF65-F5344CB8AC3E}">
        <p14:creationId xmlns:p14="http://schemas.microsoft.com/office/powerpoint/2010/main" val="1353902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2563-3EE6-0F30-671E-62C046EBD29A}"/>
              </a:ext>
            </a:extLst>
          </p:cNvPr>
          <p:cNvSpPr txBox="1">
            <a:spLocks/>
          </p:cNvSpPr>
          <p:nvPr/>
        </p:nvSpPr>
        <p:spPr>
          <a:xfrm>
            <a:off x="-902677" y="773723"/>
            <a:ext cx="6137564" cy="12261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987">
              <a:lnSpc>
                <a:spcPct val="105000"/>
              </a:lnSpc>
              <a:defRPr/>
            </a:pPr>
            <a:r>
              <a:rPr lang="en-US" sz="2800" b="1" u="sng" dirty="0">
                <a:solidFill>
                  <a:srgbClr val="0000FF"/>
                </a:solidFill>
              </a:rPr>
              <a:t>v. Conclusion</a:t>
            </a:r>
          </a:p>
        </p:txBody>
      </p:sp>
      <p:sp>
        <p:nvSpPr>
          <p:cNvPr id="3" name="TextBox 2">
            <a:extLst>
              <a:ext uri="{FF2B5EF4-FFF2-40B4-BE49-F238E27FC236}">
                <a16:creationId xmlns:a16="http://schemas.microsoft.com/office/drawing/2014/main" id="{6EC31BAA-BC0A-8E90-696D-35B830FACD20}"/>
              </a:ext>
            </a:extLst>
          </p:cNvPr>
          <p:cNvSpPr txBox="1"/>
          <p:nvPr/>
        </p:nvSpPr>
        <p:spPr>
          <a:xfrm>
            <a:off x="1120876" y="1386786"/>
            <a:ext cx="10225549" cy="397031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Key message</a:t>
            </a:r>
            <a:r>
              <a:rPr lang="en-US" dirty="0">
                <a:latin typeface="Times New Roman" panose="02020603050405020304" pitchFamily="18" charset="0"/>
                <a:cs typeface="Times New Roman" panose="02020603050405020304" pitchFamily="18" charset="0"/>
              </a:rPr>
              <a:t>: "Pothole detection presents a unique challenge due to the lack of fixed shape, making detection more difficult compared to other objects. This research paper aimed to address this challenge by creating a new dataset of 1,300 images specifically for pothole detection and training two versions of the YOLO model. Architectural modifications were implemented to enhance mean average precision."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Contributions and Achievements</a:t>
            </a:r>
          </a:p>
          <a:p>
            <a:r>
              <a:rPr lang="en-US" dirty="0">
                <a:latin typeface="Times New Roman" panose="02020603050405020304" pitchFamily="18" charset="0"/>
                <a:cs typeface="Times New Roman" panose="02020603050405020304" pitchFamily="18" charset="0"/>
              </a:rPr>
              <a:t> "Through this research, significant contributions have been made towards improving pothole detection. The creation of the new dataset and the implementation of architectural modifications have resulted in improved mean average precision, overcoming the inherent limitations of pothole detection."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Future Prospects</a:t>
            </a:r>
          </a:p>
          <a:p>
            <a:r>
              <a:rPr lang="en-US" dirty="0">
                <a:latin typeface="Times New Roman" panose="02020603050405020304" pitchFamily="18" charset="0"/>
                <a:cs typeface="Times New Roman" panose="02020603050405020304" pitchFamily="18" charset="0"/>
              </a:rPr>
              <a:t>Key message: "The proposed system has the potential for future implementation in real-time scenarios. It can be integrated into a vehicle's dashboard using a Raspberry Pi with a camera or via NANO Jetson. This opens up possibilities for real-time pothole detection and proactive measures to enhance road safety."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7603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881E-8C55-9A17-CF18-383CAC315A65}"/>
              </a:ext>
            </a:extLst>
          </p:cNvPr>
          <p:cNvSpPr txBox="1">
            <a:spLocks/>
          </p:cNvSpPr>
          <p:nvPr/>
        </p:nvSpPr>
        <p:spPr>
          <a:xfrm>
            <a:off x="-1240301" y="801859"/>
            <a:ext cx="6137564" cy="12261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u="sng" dirty="0">
                <a:solidFill>
                  <a:srgbClr val="0000FF"/>
                </a:solidFill>
              </a:rPr>
              <a:t>vi. References</a:t>
            </a:r>
          </a:p>
        </p:txBody>
      </p:sp>
      <p:sp>
        <p:nvSpPr>
          <p:cNvPr id="3" name="TextBox 2">
            <a:extLst>
              <a:ext uri="{FF2B5EF4-FFF2-40B4-BE49-F238E27FC236}">
                <a16:creationId xmlns:a16="http://schemas.microsoft.com/office/drawing/2014/main" id="{D8982B41-04DB-0824-6007-34EC6736D5F6}"/>
              </a:ext>
            </a:extLst>
          </p:cNvPr>
          <p:cNvSpPr txBox="1"/>
          <p:nvPr/>
        </p:nvSpPr>
        <p:spPr>
          <a:xfrm>
            <a:off x="737420" y="1346092"/>
            <a:ext cx="10785986" cy="5324535"/>
          </a:xfrm>
          <a:prstGeom prst="rect">
            <a:avLst/>
          </a:prstGeom>
          <a:noFill/>
        </p:spPr>
        <p:txBody>
          <a:bodyPr wrap="square" rtlCol="0">
            <a:spAutoFit/>
          </a:bodyPr>
          <a:lstStyle/>
          <a:p>
            <a:r>
              <a:rPr lang="en-IN" sz="2000" dirty="0"/>
              <a:t>[1] Smith, J., Green, A. (Year). "Title of the Paper." Journal Name, Volume(X), Issue(Y), Pages (Z).</a:t>
            </a:r>
          </a:p>
          <a:p>
            <a:r>
              <a:rPr lang="en-IN" sz="2000" dirty="0"/>
              <a:t>[2] Li, C., Zhang, Q., Wang, L. (Year). "Title of the Paper." Conference Proceedings, Conference Name, Pages (A-B).</a:t>
            </a:r>
          </a:p>
          <a:p>
            <a:r>
              <a:rPr lang="en-IN" sz="2000" dirty="0"/>
              <a:t>[3] Johnson, M., Anderson, S. (Year). "A Comparative Study of Pothole Detection Algorithms." Transportation Research Journal, Volume(X), Issue(Y), Pages (Z).</a:t>
            </a:r>
          </a:p>
          <a:p>
            <a:r>
              <a:rPr lang="en-IN" sz="2000" dirty="0"/>
              <a:t>[4] Chen, L., Wang, H., Liu, J. (Year). "Pothole Detection Using Image Segmentation and Deep Learning." Proceedings of the International Conference on Pattern Recognition, Pages (AB)</a:t>
            </a:r>
          </a:p>
          <a:p>
            <a:r>
              <a:rPr lang="en-IN" sz="2000" dirty="0"/>
              <a:t>[5] Wang, Y., Zhang, H., Li, S. (Year). "Deep Learning-Based Pothole Detection Using YOLOv3." IEEE Transactions on </a:t>
            </a:r>
          </a:p>
          <a:p>
            <a:r>
              <a:rPr lang="en-IN" sz="2000" dirty="0"/>
              <a:t>Intelligent Transportation Systems, Volume(X), Issue(Y), Pages (Z).</a:t>
            </a:r>
          </a:p>
          <a:p>
            <a:r>
              <a:rPr lang="en-IN" sz="2000" dirty="0"/>
              <a:t>[6] Park, J., Kim, S., Lee, W. (Year). "Improved Pothole Detection Using YOLOv4 with Enhanced Feature Representation." Proceedings of the International Conference on Computer Vision, Pages (A-B).</a:t>
            </a:r>
          </a:p>
          <a:p>
            <a:r>
              <a:rPr lang="en-IN" sz="2000" dirty="0"/>
              <a:t>[7] Zhang, L., Chen, G., Liu, W. (Year). "Real-Time Pothole Detection Using YOLOv4 with Enhanced Feature Fusion." </a:t>
            </a:r>
          </a:p>
          <a:p>
            <a:r>
              <a:rPr lang="en-IN" sz="2000" dirty="0"/>
              <a:t>Proceedings of the International Conference on Pattern Recognition, Pages (A-B).</a:t>
            </a:r>
          </a:p>
          <a:p>
            <a:r>
              <a:rPr lang="en-IN" sz="2000" dirty="0"/>
              <a:t>[8] Gupta, R., Patel, S., Sharma, A. (Year). "Annotated Dataset for Pothole Detection: </a:t>
            </a:r>
            <a:r>
              <a:rPr lang="en-IN" sz="2000" dirty="0" err="1"/>
              <a:t>DIPDeeP</a:t>
            </a:r>
            <a:r>
              <a:rPr lang="en-IN" sz="2000" dirty="0"/>
              <a:t>." Journal of Computer Vision and Image Processing, Volume(X), Issue(Y), Pages (Z).</a:t>
            </a:r>
          </a:p>
        </p:txBody>
      </p:sp>
    </p:spTree>
    <p:extLst>
      <p:ext uri="{BB962C8B-B14F-4D97-AF65-F5344CB8AC3E}">
        <p14:creationId xmlns:p14="http://schemas.microsoft.com/office/powerpoint/2010/main" val="420091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A4189-2C34-73EB-171E-61164662396E}"/>
              </a:ext>
            </a:extLst>
          </p:cNvPr>
          <p:cNvSpPr txBox="1">
            <a:spLocks/>
          </p:cNvSpPr>
          <p:nvPr/>
        </p:nvSpPr>
        <p:spPr>
          <a:xfrm>
            <a:off x="635000" y="640823"/>
            <a:ext cx="3418659" cy="5583148"/>
          </a:xfrm>
          <a:prstGeom prst="rect">
            <a:avLst/>
          </a:prstGeom>
        </p:spPr>
        <p:txBody>
          <a:bodyPr spcFirstLastPara="1" vert="horz" lIns="91440" tIns="45720" rIns="91440" bIns="45720" rtlCol="0" anchor="ctr" anchorCtr="0">
            <a:norm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marL="0" marR="0" lvl="0" indent="0" defTabSz="914400" fontAlgn="auto">
              <a:lnSpc>
                <a:spcPct val="90000"/>
              </a:lnSpc>
              <a:spcBef>
                <a:spcPct val="0"/>
              </a:spcBef>
              <a:spcAft>
                <a:spcPts val="600"/>
              </a:spcAft>
              <a:buClrTx/>
              <a:buSzPts val="3000"/>
              <a:tabLst/>
              <a:defRPr/>
            </a:pPr>
            <a:r>
              <a:rPr kumimoji="0" lang="en-US" sz="4000" b="1" i="0" u="none" strike="noStrike" kern="1200" cap="none" spc="100" normalizeH="0" baseline="0" noProof="0" dirty="0">
                <a:ln>
                  <a:noFill/>
                </a:ln>
                <a:solidFill>
                  <a:schemeClr val="tx1"/>
                </a:solidFill>
                <a:effectLst/>
                <a:uLnTx/>
                <a:uFillTx/>
                <a:latin typeface="+mj-lt"/>
                <a:ea typeface="+mj-ea"/>
                <a:cs typeface="+mj-cs"/>
              </a:rPr>
              <a:t>Presentation Outline</a:t>
            </a:r>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ACCBB95-CDEB-5AF4-CAA2-35D8C60B9EC3}"/>
              </a:ext>
            </a:extLst>
          </p:cNvPr>
          <p:cNvSpPr txBox="1">
            <a:spLocks/>
          </p:cNvSpPr>
          <p:nvPr/>
        </p:nvSpPr>
        <p:spPr>
          <a:xfrm>
            <a:off x="4206875" y="1779588"/>
            <a:ext cx="7346950" cy="1071563"/>
          </a:xfrm>
          <a:prstGeom prst="rect">
            <a:avLst/>
          </a:prstGeom>
        </p:spPr>
        <p:txBody>
          <a:bodyPr vert="horz" wrap="square"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endParaRPr lang="en-US" sz="2800" dirty="0">
              <a:solidFill>
                <a:srgbClr val="0000FF"/>
              </a:solidFill>
              <a:latin typeface="+mn-lt"/>
              <a:cs typeface="Times New Roman" panose="02020603050405020304" pitchFamily="18" charset="0"/>
            </a:endParaRPr>
          </a:p>
          <a:p>
            <a:pPr algn="ctr">
              <a:spcAft>
                <a:spcPts val="600"/>
              </a:spcAft>
            </a:pPr>
            <a:endParaRPr lang="en-US" sz="2800" dirty="0">
              <a:solidFill>
                <a:srgbClr val="0000FF"/>
              </a:solidFill>
              <a:latin typeface="+mn-lt"/>
              <a:cs typeface="Times New Roman" panose="02020603050405020304" pitchFamily="18" charset="0"/>
            </a:endParaRPr>
          </a:p>
          <a:p>
            <a:pPr algn="ctr">
              <a:spcAft>
                <a:spcPts val="600"/>
              </a:spcAft>
            </a:pPr>
            <a:endParaRPr lang="en-US" sz="2800" dirty="0">
              <a:solidFill>
                <a:srgbClr val="0000FF"/>
              </a:solidFill>
              <a:latin typeface="+mn-lt"/>
              <a:cs typeface="Times New Roman" panose="02020603050405020304" pitchFamily="18" charset="0"/>
            </a:endParaRPr>
          </a:p>
        </p:txBody>
      </p:sp>
      <p:sp>
        <p:nvSpPr>
          <p:cNvPr id="5" name="Title 1">
            <a:extLst>
              <a:ext uri="{FF2B5EF4-FFF2-40B4-BE49-F238E27FC236}">
                <a16:creationId xmlns:a16="http://schemas.microsoft.com/office/drawing/2014/main" id="{15A2E7A4-8816-9CC7-B38F-E6CBCFE5D55F}"/>
              </a:ext>
            </a:extLst>
          </p:cNvPr>
          <p:cNvSpPr txBox="1">
            <a:spLocks/>
          </p:cNvSpPr>
          <p:nvPr/>
        </p:nvSpPr>
        <p:spPr>
          <a:xfrm>
            <a:off x="4206875" y="4552879"/>
            <a:ext cx="7346950" cy="1681163"/>
          </a:xfrm>
          <a:prstGeom prst="rect">
            <a:avLst/>
          </a:prstGeom>
        </p:spPr>
        <p:txBody>
          <a:bodyPr vert="horz" wrap="square"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endParaRPr lang="en-IN" sz="2800" dirty="0">
              <a:solidFill>
                <a:srgbClr val="0000FF"/>
              </a:solidFill>
              <a:latin typeface="Times New Roman" panose="02020603050405020304" pitchFamily="18" charset="0"/>
              <a:cs typeface="Times New Roman" panose="02020603050405020304" pitchFamily="18" charset="0"/>
            </a:endParaRPr>
          </a:p>
        </p:txBody>
      </p:sp>
      <p:graphicFrame>
        <p:nvGraphicFramePr>
          <p:cNvPr id="19" name="Title 1">
            <a:extLst>
              <a:ext uri="{FF2B5EF4-FFF2-40B4-BE49-F238E27FC236}">
                <a16:creationId xmlns:a16="http://schemas.microsoft.com/office/drawing/2014/main" id="{B02A058D-1FB1-57D1-ACCE-08B5A36D825D}"/>
              </a:ext>
            </a:extLst>
          </p:cNvPr>
          <p:cNvGraphicFramePr/>
          <p:nvPr>
            <p:extLst>
              <p:ext uri="{D42A27DB-BD31-4B8C-83A1-F6EECF244321}">
                <p14:modId xmlns:p14="http://schemas.microsoft.com/office/powerpoint/2010/main" val="138730894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538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EA43A-368B-F5B5-8EE6-090751D8A79D}"/>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spcAft>
                <a:spcPts val="600"/>
              </a:spcAft>
              <a:buAutoNum type="romanLcPeriod"/>
              <a:defRPr/>
            </a:pPr>
            <a:r>
              <a:rPr lang="en-US" sz="3200" b="1" u="sng" kern="1200" dirty="0">
                <a:solidFill>
                  <a:srgbClr val="FFFFFF"/>
                </a:solidFill>
                <a:latin typeface="+mj-lt"/>
                <a:ea typeface="+mj-ea"/>
                <a:cs typeface="+mj-cs"/>
              </a:rPr>
              <a:t>Introduction </a:t>
            </a:r>
          </a:p>
          <a:p>
            <a:pPr>
              <a:spcAft>
                <a:spcPts val="600"/>
              </a:spcAft>
              <a:defRPr/>
            </a:pPr>
            <a:br>
              <a:rPr lang="en-US" sz="3200" b="1" u="sng" kern="1200" dirty="0">
                <a:solidFill>
                  <a:srgbClr val="FFFFFF"/>
                </a:solidFill>
                <a:latin typeface="+mj-lt"/>
                <a:ea typeface="+mj-ea"/>
                <a:cs typeface="+mj-cs"/>
              </a:rPr>
            </a:br>
            <a:endParaRPr lang="en-US" sz="3200" b="1" u="sng"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AF0FD2A5-54CC-90EB-B4FC-9FB5BAE20FA5}"/>
              </a:ext>
            </a:extLst>
          </p:cNvPr>
          <p:cNvSpPr txBox="1"/>
          <p:nvPr/>
        </p:nvSpPr>
        <p:spPr>
          <a:xfrm>
            <a:off x="4459827" y="513133"/>
            <a:ext cx="691607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Potholes can lead to various types of accidents and incidents on the roads.</a:t>
            </a:r>
          </a:p>
          <a:p>
            <a:pPr marL="800100" lvl="1" indent="-342900">
              <a:buFont typeface="Arial" panose="020B0604020202020204" pitchFamily="34" charset="0"/>
              <a:buChar char="•"/>
            </a:pPr>
            <a:r>
              <a:rPr lang="en-US" sz="2400" b="1" dirty="0"/>
              <a:t>Vehicle Damage</a:t>
            </a:r>
          </a:p>
          <a:p>
            <a:pPr marL="800100" lvl="1" indent="-342900">
              <a:buFont typeface="Arial" panose="020B0604020202020204" pitchFamily="34" charset="0"/>
              <a:buChar char="•"/>
            </a:pPr>
            <a:r>
              <a:rPr lang="en-US" sz="2400" b="1" dirty="0"/>
              <a:t>Motorcycle Accidents (loss of balance)</a:t>
            </a:r>
          </a:p>
          <a:p>
            <a:pPr marL="800100" lvl="1" indent="-342900">
              <a:buFont typeface="Arial" panose="020B0604020202020204" pitchFamily="34" charset="0"/>
              <a:buChar char="•"/>
            </a:pPr>
            <a:r>
              <a:rPr lang="en-US" sz="2400" b="1" dirty="0"/>
              <a:t>Pedestrian falls </a:t>
            </a:r>
          </a:p>
          <a:p>
            <a:pPr marL="800100" lvl="1" indent="-342900">
              <a:buFont typeface="Arial" panose="020B0604020202020204" pitchFamily="34" charset="0"/>
              <a:buChar char="•"/>
            </a:pPr>
            <a:r>
              <a:rPr lang="en-US" sz="2400" b="1" dirty="0"/>
              <a:t>Accidents and Traffic jams (Trying to avoid and leading to accident)</a:t>
            </a:r>
          </a:p>
          <a:p>
            <a:pPr marL="800100" lvl="1" indent="-342900">
              <a:buFont typeface="Arial" panose="020B0604020202020204" pitchFamily="34" charset="0"/>
              <a:buChar char="•"/>
            </a:pPr>
            <a:r>
              <a:rPr lang="en-US" sz="2400" b="1" dirty="0"/>
              <a:t>Two wheeler(Skidding)</a:t>
            </a:r>
          </a:p>
          <a:p>
            <a:pPr marL="800100" lvl="1" indent="-342900">
              <a:buFont typeface="Arial" panose="020B0604020202020204" pitchFamily="34" charset="0"/>
              <a:buChar char="•"/>
            </a:pPr>
            <a:endParaRPr lang="en-US" sz="2400" b="1" dirty="0"/>
          </a:p>
        </p:txBody>
      </p:sp>
      <p:pic>
        <p:nvPicPr>
          <p:cNvPr id="1026" name="Picture 2">
            <a:extLst>
              <a:ext uri="{FF2B5EF4-FFF2-40B4-BE49-F238E27FC236}">
                <a16:creationId xmlns:a16="http://schemas.microsoft.com/office/drawing/2014/main" id="{C01B54C5-2876-AC4D-6B96-B6149F511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764" y="3773117"/>
            <a:ext cx="27622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82FD5B-39D5-C780-D263-3D11EB51A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056" y="3773117"/>
            <a:ext cx="30861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C1FE6A8-7A20-F80D-4EAE-BAA51F09D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8384" y="3773117"/>
            <a:ext cx="2911141"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58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F2E6E-8E4B-412A-ACC9-94B477FEC6FD}"/>
              </a:ext>
            </a:extLst>
          </p:cNvPr>
          <p:cNvPicPr>
            <a:picLocks noChangeAspect="1"/>
          </p:cNvPicPr>
          <p:nvPr/>
        </p:nvPicPr>
        <p:blipFill>
          <a:blip r:embed="rId2"/>
          <a:stretch>
            <a:fillRect/>
          </a:stretch>
        </p:blipFill>
        <p:spPr>
          <a:xfrm>
            <a:off x="3255901" y="965300"/>
            <a:ext cx="5680197" cy="4927400"/>
          </a:xfrm>
          <a:prstGeom prst="rect">
            <a:avLst/>
          </a:prstGeom>
        </p:spPr>
      </p:pic>
    </p:spTree>
    <p:extLst>
      <p:ext uri="{BB962C8B-B14F-4D97-AF65-F5344CB8AC3E}">
        <p14:creationId xmlns:p14="http://schemas.microsoft.com/office/powerpoint/2010/main" val="421058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C9CF04-A645-AFD4-DE5E-3EA96CDB5B35}"/>
              </a:ext>
            </a:extLst>
          </p:cNvPr>
          <p:cNvSpPr txBox="1"/>
          <p:nvPr/>
        </p:nvSpPr>
        <p:spPr>
          <a:xfrm>
            <a:off x="969817" y="550101"/>
            <a:ext cx="6096000" cy="584775"/>
          </a:xfrm>
          <a:prstGeom prst="rect">
            <a:avLst/>
          </a:prstGeom>
          <a:noFill/>
        </p:spPr>
        <p:txBody>
          <a:bodyPr wrap="square">
            <a:spAutoFit/>
          </a:bodyPr>
          <a:lstStyle/>
          <a:p>
            <a:r>
              <a:rPr lang="en-US" sz="3200" b="1" u="sng" kern="1200" dirty="0">
                <a:solidFill>
                  <a:schemeClr val="accent1"/>
                </a:solidFill>
                <a:latin typeface="+mj-lt"/>
                <a:ea typeface="+mj-ea"/>
                <a:cs typeface="+mj-cs"/>
              </a:rPr>
              <a:t>ii. Objectives</a:t>
            </a:r>
            <a:endParaRPr lang="en-IN" sz="3200" b="1" dirty="0">
              <a:solidFill>
                <a:schemeClr val="accent1"/>
              </a:solidFill>
            </a:endParaRPr>
          </a:p>
        </p:txBody>
      </p:sp>
      <p:sp>
        <p:nvSpPr>
          <p:cNvPr id="7" name="TextBox 6">
            <a:extLst>
              <a:ext uri="{FF2B5EF4-FFF2-40B4-BE49-F238E27FC236}">
                <a16:creationId xmlns:a16="http://schemas.microsoft.com/office/drawing/2014/main" id="{FF2DE76C-5EDC-EE84-D226-AD8513DC4DF7}"/>
              </a:ext>
            </a:extLst>
          </p:cNvPr>
          <p:cNvSpPr txBox="1"/>
          <p:nvPr/>
        </p:nvSpPr>
        <p:spPr>
          <a:xfrm>
            <a:off x="1122948" y="1297088"/>
            <a:ext cx="11069052" cy="156966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374151"/>
                </a:solidFill>
                <a:latin typeface="Times New Roman" panose="02020603050405020304" pitchFamily="18" charset="0"/>
                <a:cs typeface="Times New Roman" panose="02020603050405020304" pitchFamily="18" charset="0"/>
              </a:rPr>
              <a:t>D</a:t>
            </a:r>
            <a:r>
              <a:rPr lang="en-US" sz="2400" b="0" i="0" dirty="0">
                <a:solidFill>
                  <a:srgbClr val="374151"/>
                </a:solidFill>
                <a:effectLst/>
                <a:latin typeface="Times New Roman" panose="02020603050405020304" pitchFamily="18" charset="0"/>
                <a:cs typeface="Times New Roman" panose="02020603050405020304" pitchFamily="18" charset="0"/>
              </a:rPr>
              <a:t>eveloping a </a:t>
            </a:r>
            <a:r>
              <a:rPr lang="en-US" sz="2400" b="1" i="0" dirty="0">
                <a:solidFill>
                  <a:srgbClr val="374151"/>
                </a:solidFill>
                <a:effectLst/>
                <a:latin typeface="Times New Roman" panose="02020603050405020304" pitchFamily="18" charset="0"/>
                <a:cs typeface="Times New Roman" panose="02020603050405020304" pitchFamily="18" charset="0"/>
              </a:rPr>
              <a:t>pothole detection system </a:t>
            </a:r>
            <a:r>
              <a:rPr lang="en-US" sz="2400" b="0" i="0" dirty="0">
                <a:solidFill>
                  <a:srgbClr val="374151"/>
                </a:solidFill>
                <a:effectLst/>
                <a:latin typeface="Times New Roman" panose="02020603050405020304" pitchFamily="18" charset="0"/>
                <a:cs typeface="Times New Roman" panose="02020603050405020304" pitchFamily="18" charset="0"/>
              </a:rPr>
              <a:t>would be to </a:t>
            </a:r>
            <a:r>
              <a:rPr lang="en-US" sz="2400" b="1" i="0" dirty="0">
                <a:solidFill>
                  <a:srgbClr val="374151"/>
                </a:solidFill>
                <a:effectLst/>
                <a:latin typeface="Times New Roman" panose="02020603050405020304" pitchFamily="18" charset="0"/>
                <a:cs typeface="Times New Roman" panose="02020603050405020304" pitchFamily="18" charset="0"/>
              </a:rPr>
              <a:t>accurately and efficiently identify potholes on the roads.</a:t>
            </a:r>
          </a:p>
          <a:p>
            <a:pPr marL="342900" indent="-342900">
              <a:buFont typeface="Arial" panose="020B0604020202020204" pitchFamily="34" charset="0"/>
              <a:buChar char="•"/>
            </a:pPr>
            <a:r>
              <a:rPr lang="en-US" sz="2400" dirty="0">
                <a:solidFill>
                  <a:srgbClr val="374151"/>
                </a:solidFill>
                <a:latin typeface="Times New Roman" panose="02020603050405020304" pitchFamily="18" charset="0"/>
                <a:cs typeface="Times New Roman" panose="02020603050405020304" pitchFamily="18" charset="0"/>
              </a:rPr>
              <a:t>Our main aim is to propose a </a:t>
            </a:r>
            <a:r>
              <a:rPr lang="en-US" sz="2400" b="1" dirty="0">
                <a:solidFill>
                  <a:srgbClr val="374151"/>
                </a:solidFill>
                <a:latin typeface="Times New Roman" panose="02020603050405020304" pitchFamily="18" charset="0"/>
                <a:cs typeface="Times New Roman" panose="02020603050405020304" pitchFamily="18" charset="0"/>
              </a:rPr>
              <a:t>modified YOLO V5 model </a:t>
            </a:r>
            <a:r>
              <a:rPr lang="en-US" sz="2400" dirty="0">
                <a:solidFill>
                  <a:srgbClr val="374151"/>
                </a:solidFill>
                <a:latin typeface="Times New Roman" panose="02020603050405020304" pitchFamily="18" charset="0"/>
                <a:cs typeface="Times New Roman" panose="02020603050405020304" pitchFamily="18" charset="0"/>
              </a:rPr>
              <a:t>which is much better in accuracy </a:t>
            </a:r>
            <a:r>
              <a:rPr lang="en-US" sz="2400" b="1" dirty="0">
                <a:solidFill>
                  <a:srgbClr val="374151"/>
                </a:solidFill>
                <a:latin typeface="Times New Roman" panose="02020603050405020304" pitchFamily="18" charset="0"/>
                <a:cs typeface="Times New Roman" panose="02020603050405020304" pitchFamily="18" charset="0"/>
              </a:rPr>
              <a:t>compared to normal YOLO V5.</a:t>
            </a:r>
            <a:endParaRPr lang="en-IN" sz="2400" b="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A33B3C41-5B92-267D-D9BE-3D067EB1D157}"/>
              </a:ext>
            </a:extLst>
          </p:cNvPr>
          <p:cNvPicPr>
            <a:picLocks noChangeAspect="1"/>
          </p:cNvPicPr>
          <p:nvPr/>
        </p:nvPicPr>
        <p:blipFill>
          <a:blip r:embed="rId2"/>
          <a:stretch>
            <a:fillRect/>
          </a:stretch>
        </p:blipFill>
        <p:spPr>
          <a:xfrm>
            <a:off x="654586" y="3239755"/>
            <a:ext cx="6002888" cy="3068144"/>
          </a:xfrm>
          <a:prstGeom prst="rect">
            <a:avLst/>
          </a:prstGeom>
        </p:spPr>
      </p:pic>
      <p:sp>
        <p:nvSpPr>
          <p:cNvPr id="15" name="Rectangle 14">
            <a:extLst>
              <a:ext uri="{FF2B5EF4-FFF2-40B4-BE49-F238E27FC236}">
                <a16:creationId xmlns:a16="http://schemas.microsoft.com/office/drawing/2014/main" id="{F729C579-2122-2212-0AFB-2B986D03E5B6}"/>
              </a:ext>
            </a:extLst>
          </p:cNvPr>
          <p:cNvSpPr/>
          <p:nvPr/>
        </p:nvSpPr>
        <p:spPr>
          <a:xfrm>
            <a:off x="7908758" y="3429000"/>
            <a:ext cx="2743200" cy="56225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Image Division</a:t>
            </a:r>
          </a:p>
        </p:txBody>
      </p:sp>
      <p:sp>
        <p:nvSpPr>
          <p:cNvPr id="16" name="Rectangle 15">
            <a:extLst>
              <a:ext uri="{FF2B5EF4-FFF2-40B4-BE49-F238E27FC236}">
                <a16:creationId xmlns:a16="http://schemas.microsoft.com/office/drawing/2014/main" id="{A40DC6F7-C5AE-3A06-DFCD-AFE2A7B5EF41}"/>
              </a:ext>
            </a:extLst>
          </p:cNvPr>
          <p:cNvSpPr/>
          <p:nvPr/>
        </p:nvSpPr>
        <p:spPr>
          <a:xfrm>
            <a:off x="7908758" y="4115578"/>
            <a:ext cx="2743200" cy="56225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Bounding Box Prediction</a:t>
            </a:r>
          </a:p>
        </p:txBody>
      </p:sp>
      <p:sp>
        <p:nvSpPr>
          <p:cNvPr id="17" name="Rectangle 16">
            <a:extLst>
              <a:ext uri="{FF2B5EF4-FFF2-40B4-BE49-F238E27FC236}">
                <a16:creationId xmlns:a16="http://schemas.microsoft.com/office/drawing/2014/main" id="{A8158D02-5DE6-168F-A334-94009BF79C9A}"/>
              </a:ext>
            </a:extLst>
          </p:cNvPr>
          <p:cNvSpPr/>
          <p:nvPr/>
        </p:nvSpPr>
        <p:spPr>
          <a:xfrm>
            <a:off x="7908758" y="4871247"/>
            <a:ext cx="2743200" cy="56225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Class Prediction</a:t>
            </a:r>
          </a:p>
        </p:txBody>
      </p:sp>
      <p:sp>
        <p:nvSpPr>
          <p:cNvPr id="18" name="Rectangle 17">
            <a:extLst>
              <a:ext uri="{FF2B5EF4-FFF2-40B4-BE49-F238E27FC236}">
                <a16:creationId xmlns:a16="http://schemas.microsoft.com/office/drawing/2014/main" id="{23C9859D-C65F-598D-777D-81C750BF034A}"/>
              </a:ext>
            </a:extLst>
          </p:cNvPr>
          <p:cNvSpPr/>
          <p:nvPr/>
        </p:nvSpPr>
        <p:spPr>
          <a:xfrm>
            <a:off x="7908758" y="5626916"/>
            <a:ext cx="2743200" cy="56225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Non maximum Suppression</a:t>
            </a:r>
          </a:p>
        </p:txBody>
      </p:sp>
    </p:spTree>
    <p:extLst>
      <p:ext uri="{BB962C8B-B14F-4D97-AF65-F5344CB8AC3E}">
        <p14:creationId xmlns:p14="http://schemas.microsoft.com/office/powerpoint/2010/main" val="1872718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51ADBE-1966-8FA9-4283-1D9AE4E1F18D}"/>
              </a:ext>
            </a:extLst>
          </p:cNvPr>
          <p:cNvPicPr>
            <a:picLocks noChangeAspect="1"/>
          </p:cNvPicPr>
          <p:nvPr/>
        </p:nvPicPr>
        <p:blipFill>
          <a:blip r:embed="rId2"/>
          <a:stretch>
            <a:fillRect/>
          </a:stretch>
        </p:blipFill>
        <p:spPr>
          <a:xfrm>
            <a:off x="5127780" y="215722"/>
            <a:ext cx="6647125" cy="6426556"/>
          </a:xfrm>
          <a:prstGeom prst="rect">
            <a:avLst/>
          </a:prstGeom>
        </p:spPr>
      </p:pic>
      <p:sp>
        <p:nvSpPr>
          <p:cNvPr id="3" name="TextBox 2">
            <a:extLst>
              <a:ext uri="{FF2B5EF4-FFF2-40B4-BE49-F238E27FC236}">
                <a16:creationId xmlns:a16="http://schemas.microsoft.com/office/drawing/2014/main" id="{66060EC3-FC9C-ECFB-22D1-E65019E8594E}"/>
              </a:ext>
            </a:extLst>
          </p:cNvPr>
          <p:cNvSpPr txBox="1"/>
          <p:nvPr/>
        </p:nvSpPr>
        <p:spPr>
          <a:xfrm>
            <a:off x="1017944" y="481021"/>
            <a:ext cx="6096000" cy="584775"/>
          </a:xfrm>
          <a:prstGeom prst="rect">
            <a:avLst/>
          </a:prstGeom>
          <a:noFill/>
        </p:spPr>
        <p:txBody>
          <a:bodyPr wrap="square">
            <a:spAutoFit/>
          </a:bodyPr>
          <a:lstStyle/>
          <a:p>
            <a:r>
              <a:rPr lang="en-US" sz="3200" b="1" u="sng" kern="1200" dirty="0">
                <a:solidFill>
                  <a:schemeClr val="accent1"/>
                </a:solidFill>
                <a:latin typeface="+mj-lt"/>
                <a:ea typeface="+mj-ea"/>
                <a:cs typeface="+mj-cs"/>
              </a:rPr>
              <a:t>iii. Methodology </a:t>
            </a:r>
            <a:endParaRPr lang="en-IN" sz="3200" b="1" dirty="0">
              <a:solidFill>
                <a:schemeClr val="accent1"/>
              </a:solidFill>
            </a:endParaRPr>
          </a:p>
        </p:txBody>
      </p:sp>
    </p:spTree>
    <p:extLst>
      <p:ext uri="{BB962C8B-B14F-4D97-AF65-F5344CB8AC3E}">
        <p14:creationId xmlns:p14="http://schemas.microsoft.com/office/powerpoint/2010/main" val="552584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669207-E0DE-B28F-7BFD-86A485DC6203}"/>
              </a:ext>
            </a:extLst>
          </p:cNvPr>
          <p:cNvSpPr txBox="1"/>
          <p:nvPr/>
        </p:nvSpPr>
        <p:spPr>
          <a:xfrm>
            <a:off x="1138990" y="553271"/>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Dataset Collection </a:t>
            </a:r>
            <a:endParaRPr lang="en-IN" sz="2400" dirty="0"/>
          </a:p>
        </p:txBody>
      </p:sp>
      <p:pic>
        <p:nvPicPr>
          <p:cNvPr id="6" name="image2.jpeg">
            <a:extLst>
              <a:ext uri="{FF2B5EF4-FFF2-40B4-BE49-F238E27FC236}">
                <a16:creationId xmlns:a16="http://schemas.microsoft.com/office/drawing/2014/main" id="{6152BEFD-EB87-7A5C-20D9-426EB99EBE48}"/>
              </a:ext>
            </a:extLst>
          </p:cNvPr>
          <p:cNvPicPr>
            <a:picLocks noChangeAspect="1"/>
          </p:cNvPicPr>
          <p:nvPr/>
        </p:nvPicPr>
        <p:blipFill>
          <a:blip r:embed="rId2" cstate="print"/>
          <a:stretch>
            <a:fillRect/>
          </a:stretch>
        </p:blipFill>
        <p:spPr>
          <a:xfrm>
            <a:off x="828175" y="2278409"/>
            <a:ext cx="2895600" cy="2722245"/>
          </a:xfrm>
          <a:prstGeom prst="rect">
            <a:avLst/>
          </a:prstGeom>
        </p:spPr>
      </p:pic>
      <p:sp>
        <p:nvSpPr>
          <p:cNvPr id="7" name="TextBox 6">
            <a:extLst>
              <a:ext uri="{FF2B5EF4-FFF2-40B4-BE49-F238E27FC236}">
                <a16:creationId xmlns:a16="http://schemas.microsoft.com/office/drawing/2014/main" id="{4BC9C17B-52B7-DD9B-5F6B-E68FF59138FA}"/>
              </a:ext>
            </a:extLst>
          </p:cNvPr>
          <p:cNvSpPr txBox="1"/>
          <p:nvPr/>
        </p:nvSpPr>
        <p:spPr>
          <a:xfrm>
            <a:off x="4957010" y="600075"/>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Annotation</a:t>
            </a:r>
            <a:endParaRPr lang="en-IN" sz="2400" dirty="0"/>
          </a:p>
        </p:txBody>
      </p:sp>
      <p:pic>
        <p:nvPicPr>
          <p:cNvPr id="8" name="image4.jpeg">
            <a:extLst>
              <a:ext uri="{FF2B5EF4-FFF2-40B4-BE49-F238E27FC236}">
                <a16:creationId xmlns:a16="http://schemas.microsoft.com/office/drawing/2014/main" id="{BA828CC4-54C1-BDA4-BBB6-E1B82E2CE379}"/>
              </a:ext>
            </a:extLst>
          </p:cNvPr>
          <p:cNvPicPr>
            <a:picLocks noChangeAspect="1"/>
          </p:cNvPicPr>
          <p:nvPr/>
        </p:nvPicPr>
        <p:blipFill>
          <a:blip r:embed="rId3" cstate="print"/>
          <a:stretch>
            <a:fillRect/>
          </a:stretch>
        </p:blipFill>
        <p:spPr>
          <a:xfrm>
            <a:off x="4338211" y="2278408"/>
            <a:ext cx="3009900" cy="2722245"/>
          </a:xfrm>
          <a:prstGeom prst="rect">
            <a:avLst/>
          </a:prstGeom>
        </p:spPr>
      </p:pic>
      <p:sp>
        <p:nvSpPr>
          <p:cNvPr id="10" name="TextBox 9">
            <a:extLst>
              <a:ext uri="{FF2B5EF4-FFF2-40B4-BE49-F238E27FC236}">
                <a16:creationId xmlns:a16="http://schemas.microsoft.com/office/drawing/2014/main" id="{BA6A6F58-A515-A971-578D-C4BE9555E34F}"/>
              </a:ext>
            </a:extLst>
          </p:cNvPr>
          <p:cNvSpPr txBox="1"/>
          <p:nvPr/>
        </p:nvSpPr>
        <p:spPr>
          <a:xfrm>
            <a:off x="8382000" y="567511"/>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Splitting</a:t>
            </a:r>
            <a:endParaRPr lang="en-IN" sz="2400" dirty="0"/>
          </a:p>
        </p:txBody>
      </p:sp>
      <p:pic>
        <p:nvPicPr>
          <p:cNvPr id="12" name="Picture 11">
            <a:extLst>
              <a:ext uri="{FF2B5EF4-FFF2-40B4-BE49-F238E27FC236}">
                <a16:creationId xmlns:a16="http://schemas.microsoft.com/office/drawing/2014/main" id="{4A295939-8AD3-E412-7CEB-904A5D86F7F1}"/>
              </a:ext>
            </a:extLst>
          </p:cNvPr>
          <p:cNvPicPr>
            <a:picLocks noChangeAspect="1"/>
          </p:cNvPicPr>
          <p:nvPr/>
        </p:nvPicPr>
        <p:blipFill>
          <a:blip r:embed="rId4"/>
          <a:stretch>
            <a:fillRect/>
          </a:stretch>
        </p:blipFill>
        <p:spPr>
          <a:xfrm>
            <a:off x="8190486" y="2387778"/>
            <a:ext cx="3408947" cy="1653965"/>
          </a:xfrm>
          <a:prstGeom prst="rect">
            <a:avLst/>
          </a:prstGeom>
        </p:spPr>
      </p:pic>
    </p:spTree>
    <p:extLst>
      <p:ext uri="{BB962C8B-B14F-4D97-AF65-F5344CB8AC3E}">
        <p14:creationId xmlns:p14="http://schemas.microsoft.com/office/powerpoint/2010/main" val="1269232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669207-E0DE-B28F-7BFD-86A485DC6203}"/>
              </a:ext>
            </a:extLst>
          </p:cNvPr>
          <p:cNvSpPr txBox="1"/>
          <p:nvPr/>
        </p:nvSpPr>
        <p:spPr>
          <a:xfrm>
            <a:off x="1138990" y="553271"/>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Tuning YOLO V5</a:t>
            </a:r>
            <a:endParaRPr lang="en-IN" sz="2400" dirty="0"/>
          </a:p>
        </p:txBody>
      </p:sp>
      <p:pic>
        <p:nvPicPr>
          <p:cNvPr id="9" name="Picture 8">
            <a:extLst>
              <a:ext uri="{FF2B5EF4-FFF2-40B4-BE49-F238E27FC236}">
                <a16:creationId xmlns:a16="http://schemas.microsoft.com/office/drawing/2014/main" id="{EF277938-6CCD-2A2F-8491-FB446BD971B8}"/>
              </a:ext>
            </a:extLst>
          </p:cNvPr>
          <p:cNvPicPr>
            <a:picLocks noChangeAspect="1"/>
          </p:cNvPicPr>
          <p:nvPr/>
        </p:nvPicPr>
        <p:blipFill>
          <a:blip r:embed="rId2"/>
          <a:stretch>
            <a:fillRect/>
          </a:stretch>
        </p:blipFill>
        <p:spPr>
          <a:xfrm>
            <a:off x="3457808" y="0"/>
            <a:ext cx="5276383" cy="6858000"/>
          </a:xfrm>
          <a:prstGeom prst="rect">
            <a:avLst/>
          </a:prstGeom>
        </p:spPr>
      </p:pic>
      <p:pic>
        <p:nvPicPr>
          <p:cNvPr id="13" name="Picture 12">
            <a:extLst>
              <a:ext uri="{FF2B5EF4-FFF2-40B4-BE49-F238E27FC236}">
                <a16:creationId xmlns:a16="http://schemas.microsoft.com/office/drawing/2014/main" id="{A9683D0C-42A0-4FF7-3ADF-E67606B24363}"/>
              </a:ext>
            </a:extLst>
          </p:cNvPr>
          <p:cNvPicPr>
            <a:picLocks noChangeAspect="1"/>
          </p:cNvPicPr>
          <p:nvPr/>
        </p:nvPicPr>
        <p:blipFill>
          <a:blip r:embed="rId3"/>
          <a:stretch>
            <a:fillRect/>
          </a:stretch>
        </p:blipFill>
        <p:spPr>
          <a:xfrm>
            <a:off x="7027383" y="1"/>
            <a:ext cx="3303734" cy="6857999"/>
          </a:xfrm>
          <a:prstGeom prst="rect">
            <a:avLst/>
          </a:prstGeom>
        </p:spPr>
      </p:pic>
    </p:spTree>
    <p:extLst>
      <p:ext uri="{BB962C8B-B14F-4D97-AF65-F5344CB8AC3E}">
        <p14:creationId xmlns:p14="http://schemas.microsoft.com/office/powerpoint/2010/main" val="57821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01677-02D2-214B-B0A1-98A25B0BC066}"/>
              </a:ext>
            </a:extLst>
          </p:cNvPr>
          <p:cNvSpPr txBox="1"/>
          <p:nvPr/>
        </p:nvSpPr>
        <p:spPr>
          <a:xfrm>
            <a:off x="417095" y="489103"/>
            <a:ext cx="6096000" cy="461665"/>
          </a:xfrm>
          <a:prstGeom prst="rect">
            <a:avLst/>
          </a:prstGeom>
          <a:noFill/>
        </p:spPr>
        <p:txBody>
          <a:bodyPr wrap="square">
            <a:spAutoFit/>
          </a:bodyPr>
          <a:lstStyle/>
          <a:p>
            <a:r>
              <a:rPr lang="en-US" sz="2400" b="1" u="sng" kern="1200" dirty="0">
                <a:solidFill>
                  <a:schemeClr val="accent1"/>
                </a:solidFill>
                <a:latin typeface="+mj-lt"/>
                <a:ea typeface="+mj-ea"/>
                <a:cs typeface="+mj-cs"/>
              </a:rPr>
              <a:t>Architecture Modification</a:t>
            </a:r>
            <a:endParaRPr lang="en-IN" sz="2400" dirty="0"/>
          </a:p>
        </p:txBody>
      </p:sp>
      <p:sp>
        <p:nvSpPr>
          <p:cNvPr id="6" name="TextBox 5">
            <a:extLst>
              <a:ext uri="{FF2B5EF4-FFF2-40B4-BE49-F238E27FC236}">
                <a16:creationId xmlns:a16="http://schemas.microsoft.com/office/drawing/2014/main" id="{BA8C7EAD-7F71-FF2B-42CD-6C77C837A2E2}"/>
              </a:ext>
            </a:extLst>
          </p:cNvPr>
          <p:cNvSpPr txBox="1"/>
          <p:nvPr/>
        </p:nvSpPr>
        <p:spPr>
          <a:xfrm>
            <a:off x="144379" y="1628507"/>
            <a:ext cx="6096000" cy="4093428"/>
          </a:xfrm>
          <a:prstGeom prst="rect">
            <a:avLst/>
          </a:prstGeom>
          <a:noFill/>
        </p:spPr>
        <p:txBody>
          <a:bodyPr wrap="square">
            <a:spAutoFit/>
          </a:bodyPr>
          <a:lstStyle/>
          <a:p>
            <a:pPr algn="l"/>
            <a:r>
              <a:rPr lang="en-US" sz="2000" b="1" i="0" dirty="0">
                <a:solidFill>
                  <a:srgbClr val="374151"/>
                </a:solidFill>
                <a:effectLst/>
                <a:latin typeface="Söhne"/>
              </a:rPr>
              <a:t>Architecture Modifications:</a:t>
            </a:r>
          </a:p>
          <a:p>
            <a:pPr algn="l"/>
            <a:endParaRPr lang="en-US" sz="2000" b="1" i="0" dirty="0">
              <a:solidFill>
                <a:srgbClr val="374151"/>
              </a:solidFill>
              <a:effectLst/>
              <a:latin typeface="Söhne"/>
            </a:endParaRPr>
          </a:p>
          <a:p>
            <a:pPr algn="l">
              <a:buFont typeface="Arial" panose="020B0604020202020204" pitchFamily="34" charset="0"/>
              <a:buChar char="•"/>
            </a:pPr>
            <a:r>
              <a:rPr lang="en-US" sz="2000" b="1" i="0" dirty="0">
                <a:solidFill>
                  <a:srgbClr val="374151"/>
                </a:solidFill>
                <a:effectLst/>
                <a:latin typeface="Söhne"/>
              </a:rPr>
              <a:t>Backbone: </a:t>
            </a:r>
            <a:r>
              <a:rPr lang="en-US" sz="2000" b="0" i="0" dirty="0">
                <a:solidFill>
                  <a:srgbClr val="374151"/>
                </a:solidFill>
                <a:effectLst/>
                <a:latin typeface="Söhne"/>
              </a:rPr>
              <a:t>The optimized model retains the same backbone architecture as the original YOLOv5 model, consisting of a series of Conv2d and C3 blocks.</a:t>
            </a:r>
          </a:p>
          <a:p>
            <a:pPr algn="l">
              <a:buFont typeface="Arial" panose="020B0604020202020204" pitchFamily="34" charset="0"/>
              <a:buChar char="•"/>
            </a:pPr>
            <a:endParaRPr lang="en-US" sz="2000" b="0" i="0" dirty="0">
              <a:solidFill>
                <a:srgbClr val="374151"/>
              </a:solidFill>
              <a:effectLst/>
              <a:latin typeface="Söhne"/>
            </a:endParaRPr>
          </a:p>
          <a:p>
            <a:pPr algn="l">
              <a:buFont typeface="Arial" panose="020B0604020202020204" pitchFamily="34" charset="0"/>
              <a:buChar char="•"/>
            </a:pPr>
            <a:r>
              <a:rPr lang="en-US" sz="2000" b="1" i="0" dirty="0">
                <a:solidFill>
                  <a:srgbClr val="374151"/>
                </a:solidFill>
                <a:effectLst/>
                <a:latin typeface="Söhne"/>
              </a:rPr>
              <a:t>Head:</a:t>
            </a:r>
            <a:r>
              <a:rPr lang="en-US" sz="2000" b="0" i="0" dirty="0">
                <a:solidFill>
                  <a:srgbClr val="374151"/>
                </a:solidFill>
                <a:effectLst/>
                <a:latin typeface="Söhne"/>
              </a:rPr>
              <a:t> The optimized model modifies the head architecture by adding </a:t>
            </a:r>
            <a:r>
              <a:rPr lang="en-US" sz="2000" b="1" i="0" dirty="0">
                <a:solidFill>
                  <a:srgbClr val="374151"/>
                </a:solidFill>
                <a:effectLst/>
                <a:latin typeface="Söhne"/>
              </a:rPr>
              <a:t>additional Conv2d, </a:t>
            </a:r>
            <a:r>
              <a:rPr lang="en-US" sz="2000" b="1" i="0" dirty="0" err="1">
                <a:solidFill>
                  <a:srgbClr val="374151"/>
                </a:solidFill>
                <a:effectLst/>
                <a:latin typeface="Söhne"/>
              </a:rPr>
              <a:t>nn.Upsample</a:t>
            </a:r>
            <a:r>
              <a:rPr lang="en-US" sz="2000" b="1" i="0" dirty="0">
                <a:solidFill>
                  <a:srgbClr val="374151"/>
                </a:solidFill>
                <a:effectLst/>
                <a:latin typeface="Söhne"/>
              </a:rPr>
              <a:t>, and </a:t>
            </a:r>
            <a:r>
              <a:rPr lang="en-US" sz="2000" b="1" i="0" dirty="0" err="1">
                <a:solidFill>
                  <a:srgbClr val="374151"/>
                </a:solidFill>
                <a:effectLst/>
                <a:latin typeface="Söhne"/>
              </a:rPr>
              <a:t>Concat</a:t>
            </a:r>
            <a:r>
              <a:rPr lang="en-US" sz="2000" b="1" i="0" dirty="0">
                <a:solidFill>
                  <a:srgbClr val="374151"/>
                </a:solidFill>
                <a:effectLst/>
                <a:latin typeface="Söhne"/>
              </a:rPr>
              <a:t> </a:t>
            </a:r>
            <a:r>
              <a:rPr lang="en-US" sz="2000" b="0" i="0" dirty="0">
                <a:solidFill>
                  <a:srgbClr val="374151"/>
                </a:solidFill>
                <a:effectLst/>
                <a:latin typeface="Söhne"/>
              </a:rPr>
              <a:t>layers before the final detection layer. </a:t>
            </a:r>
          </a:p>
          <a:p>
            <a:pPr algn="l">
              <a:buFont typeface="Arial" panose="020B0604020202020204" pitchFamily="34" charset="0"/>
              <a:buChar char="•"/>
            </a:pPr>
            <a:endParaRPr lang="en-US" sz="2000" b="0" i="0" dirty="0">
              <a:solidFill>
                <a:srgbClr val="374151"/>
              </a:solidFill>
              <a:effectLst/>
              <a:latin typeface="Söhne"/>
            </a:endParaRPr>
          </a:p>
          <a:p>
            <a:pPr algn="l">
              <a:buFont typeface="Arial" panose="020B0604020202020204" pitchFamily="34" charset="0"/>
              <a:buChar char="•"/>
            </a:pPr>
            <a:r>
              <a:rPr lang="en-US" sz="2000" b="0" i="0" dirty="0">
                <a:solidFill>
                  <a:srgbClr val="374151"/>
                </a:solidFill>
                <a:effectLst/>
                <a:latin typeface="Söhne"/>
              </a:rPr>
              <a:t>This modification aims to enhance the feature representation and improve the detection performance specifically for pothole detection.</a:t>
            </a:r>
          </a:p>
        </p:txBody>
      </p:sp>
      <p:sp>
        <p:nvSpPr>
          <p:cNvPr id="10" name="TextBox 9">
            <a:extLst>
              <a:ext uri="{FF2B5EF4-FFF2-40B4-BE49-F238E27FC236}">
                <a16:creationId xmlns:a16="http://schemas.microsoft.com/office/drawing/2014/main" id="{15B595B5-2A25-B196-C216-2E7C5322F229}"/>
              </a:ext>
            </a:extLst>
          </p:cNvPr>
          <p:cNvSpPr txBox="1"/>
          <p:nvPr/>
        </p:nvSpPr>
        <p:spPr>
          <a:xfrm>
            <a:off x="6096000" y="1628507"/>
            <a:ext cx="6096000" cy="3693319"/>
          </a:xfrm>
          <a:prstGeom prst="rect">
            <a:avLst/>
          </a:prstGeom>
          <a:noFill/>
        </p:spPr>
        <p:txBody>
          <a:bodyPr wrap="square">
            <a:spAutoFit/>
          </a:bodyPr>
          <a:lstStyle/>
          <a:p>
            <a:pPr algn="l"/>
            <a:r>
              <a:rPr lang="en-US" b="1" i="0" dirty="0">
                <a:solidFill>
                  <a:srgbClr val="374151"/>
                </a:solidFill>
                <a:effectLst/>
                <a:latin typeface="Söhne"/>
              </a:rPr>
              <a:t>Model Parameters:</a:t>
            </a:r>
          </a:p>
          <a:p>
            <a:pPr algn="l"/>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Number of Classes (</a:t>
            </a:r>
            <a:r>
              <a:rPr lang="en-US" b="1" i="0" dirty="0" err="1">
                <a:solidFill>
                  <a:srgbClr val="374151"/>
                </a:solidFill>
                <a:effectLst/>
                <a:latin typeface="Söhne"/>
              </a:rPr>
              <a:t>nc</a:t>
            </a:r>
            <a:r>
              <a:rPr lang="en-US" b="1" i="0" dirty="0">
                <a:solidFill>
                  <a:srgbClr val="374151"/>
                </a:solidFill>
                <a:effectLst/>
                <a:latin typeface="Söhne"/>
              </a:rPr>
              <a:t>): </a:t>
            </a:r>
            <a:r>
              <a:rPr lang="en-US" b="0" i="0" dirty="0">
                <a:solidFill>
                  <a:srgbClr val="374151"/>
                </a:solidFill>
                <a:effectLst/>
                <a:latin typeface="Söhne"/>
              </a:rPr>
              <a:t>The optimized model has 1 class for pothole detection, while the original YOLOv5 model is designed for generic object detection with 80 classes.</a:t>
            </a:r>
          </a:p>
          <a:p>
            <a:pPr algn="l"/>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Model Depth Multiple (</a:t>
            </a:r>
            <a:r>
              <a:rPr lang="en-US" b="1" i="0" dirty="0" err="1">
                <a:solidFill>
                  <a:srgbClr val="374151"/>
                </a:solidFill>
                <a:effectLst/>
                <a:latin typeface="Söhne"/>
              </a:rPr>
              <a:t>depth_multiple</a:t>
            </a:r>
            <a:r>
              <a:rPr lang="en-US" b="1" i="0" dirty="0">
                <a:solidFill>
                  <a:srgbClr val="374151"/>
                </a:solidFill>
                <a:effectLst/>
                <a:latin typeface="Söhne"/>
              </a:rPr>
              <a:t>): </a:t>
            </a:r>
            <a:r>
              <a:rPr lang="en-US" b="0" i="0" dirty="0">
                <a:solidFill>
                  <a:srgbClr val="374151"/>
                </a:solidFill>
                <a:effectLst/>
                <a:latin typeface="Söhne"/>
              </a:rPr>
              <a:t>The optimized model uses a </a:t>
            </a:r>
            <a:r>
              <a:rPr lang="en-US" b="0" i="0" dirty="0" err="1">
                <a:solidFill>
                  <a:srgbClr val="374151"/>
                </a:solidFill>
                <a:effectLst/>
                <a:latin typeface="Söhne"/>
              </a:rPr>
              <a:t>depth_multiple</a:t>
            </a:r>
            <a:r>
              <a:rPr lang="en-US" b="0" i="0" dirty="0">
                <a:solidFill>
                  <a:srgbClr val="374151"/>
                </a:solidFill>
                <a:effectLst/>
                <a:latin typeface="Söhne"/>
              </a:rPr>
              <a:t> value of 0.67, indicating a slightly deeper model compared to the original YOLOv5 model (0.33).</a:t>
            </a:r>
          </a:p>
          <a:p>
            <a:pPr algn="l"/>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Layer Channel Multiple (</a:t>
            </a:r>
            <a:r>
              <a:rPr lang="en-US" b="1" i="0" dirty="0" err="1">
                <a:solidFill>
                  <a:srgbClr val="374151"/>
                </a:solidFill>
                <a:effectLst/>
                <a:latin typeface="Söhne"/>
              </a:rPr>
              <a:t>width_multiple</a:t>
            </a:r>
            <a:r>
              <a:rPr lang="en-US" b="1" i="0" dirty="0">
                <a:solidFill>
                  <a:srgbClr val="374151"/>
                </a:solidFill>
                <a:effectLst/>
                <a:latin typeface="Söhne"/>
              </a:rPr>
              <a:t>): </a:t>
            </a:r>
            <a:r>
              <a:rPr lang="en-US" b="0" i="0" dirty="0">
                <a:solidFill>
                  <a:srgbClr val="374151"/>
                </a:solidFill>
                <a:effectLst/>
                <a:latin typeface="Söhne"/>
              </a:rPr>
              <a:t>The optimized model uses a </a:t>
            </a:r>
            <a:r>
              <a:rPr lang="en-US" b="0" i="0" dirty="0" err="1">
                <a:solidFill>
                  <a:srgbClr val="374151"/>
                </a:solidFill>
                <a:effectLst/>
                <a:latin typeface="Söhne"/>
              </a:rPr>
              <a:t>width_multiple</a:t>
            </a:r>
            <a:r>
              <a:rPr lang="en-US" b="0" i="0" dirty="0">
                <a:solidFill>
                  <a:srgbClr val="374151"/>
                </a:solidFill>
                <a:effectLst/>
                <a:latin typeface="Söhne"/>
              </a:rPr>
              <a:t> value of 0.75, indicating a wider model compared to the original YOLOv5 model (0.50).</a:t>
            </a:r>
          </a:p>
        </p:txBody>
      </p:sp>
    </p:spTree>
    <p:extLst>
      <p:ext uri="{BB962C8B-B14F-4D97-AF65-F5344CB8AC3E}">
        <p14:creationId xmlns:p14="http://schemas.microsoft.com/office/powerpoint/2010/main" val="1544570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927</Words>
  <Application>Microsoft Office PowerPoint</Application>
  <PresentationFormat>Widescreen</PresentationFormat>
  <Paragraphs>77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Courier New</vt:lpstr>
      <vt:lpstr>Söhne</vt:lpstr>
      <vt:lpstr>Times New Roman</vt:lpstr>
      <vt:lpstr>Office Theme</vt:lpstr>
      <vt:lpstr>Enhancing Pothole Detection using YOLOv5  Paper ID-  Stem-92  Authors – Anirudh Santhosh ,  Prakhar Shukla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Pothole Detection using YOLOv5 Paper ID Authors – Anirudh Santosh, Prakhar Shukla</dc:title>
  <dc:creator>prakhar shukla</dc:creator>
  <cp:lastModifiedBy>20BAC10003</cp:lastModifiedBy>
  <cp:revision>6</cp:revision>
  <dcterms:modified xsi:type="dcterms:W3CDTF">2023-06-29T16:10:24Z</dcterms:modified>
</cp:coreProperties>
</file>